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4"/>
    <p:sldMasterId id="2147483675" r:id="rId5"/>
  </p:sldMasterIdLst>
  <p:notesMasterIdLst>
    <p:notesMasterId r:id="rId25"/>
  </p:notesMasterIdLst>
  <p:sldIdLst>
    <p:sldId id="348" r:id="rId6"/>
    <p:sldId id="264" r:id="rId7"/>
    <p:sldId id="364" r:id="rId8"/>
    <p:sldId id="301" r:id="rId9"/>
    <p:sldId id="369" r:id="rId10"/>
    <p:sldId id="355" r:id="rId11"/>
    <p:sldId id="259" r:id="rId12"/>
    <p:sldId id="261" r:id="rId13"/>
    <p:sldId id="296" r:id="rId14"/>
    <p:sldId id="262" r:id="rId15"/>
    <p:sldId id="370" r:id="rId16"/>
    <p:sldId id="371" r:id="rId17"/>
    <p:sldId id="372" r:id="rId18"/>
    <p:sldId id="373" r:id="rId19"/>
    <p:sldId id="374" r:id="rId20"/>
    <p:sldId id="376" r:id="rId21"/>
    <p:sldId id="375" r:id="rId22"/>
    <p:sldId id="263" r:id="rId23"/>
    <p:sldId id="300" r:id="rId24"/>
  </p:sldIdLst>
  <p:sldSz cx="12192000" cy="6858000"/>
  <p:notesSz cx="6858000" cy="9144000"/>
  <p:embeddedFontLst>
    <p:embeddedFont>
      <p:font typeface="Century Gothic" panose="020B050202020202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8"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377" autoAdjust="0"/>
  </p:normalViewPr>
  <p:slideViewPr>
    <p:cSldViewPr snapToGrid="0">
      <p:cViewPr varScale="1">
        <p:scale>
          <a:sx n="62" d="100"/>
          <a:sy n="62" d="100"/>
        </p:scale>
        <p:origin x="2304" y="1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1.fntdata"/><Relationship Id="rId39" Type="http://schemas.openxmlformats.org/officeDocument/2006/relationships/commentAuthors" Target="commentAuthors.xml"/><Relationship Id="rId21" Type="http://schemas.openxmlformats.org/officeDocument/2006/relationships/slide" Target="slides/slide16.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openxmlformats.org/officeDocument/2006/relationships/font" Target="fonts/font8.fntdata"/><Relationship Id="rId38"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4.fntdata"/><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2.fntdata"/><Relationship Id="rId30" Type="http://schemas.openxmlformats.org/officeDocument/2006/relationships/font" Target="fonts/font5.fntdata"/><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chemeClr val="tx1"/>
                </a:solidFill>
                <a:latin typeface="Century Gothic" panose="020B0502020202020204" pitchFamily="34" charset="0"/>
              </a:rPr>
              <a:t>Foundation question: </a:t>
            </a:r>
            <a:r>
              <a:rPr lang="en-GB" sz="1200">
                <a:solidFill>
                  <a:schemeClr val="tx1"/>
                </a:solidFill>
                <a:latin typeface="Century Gothic" panose="020B0502020202020204" pitchFamily="34" charset="0"/>
              </a:rPr>
              <a:t>State two examples of forces.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chemeClr val="tx1"/>
                </a:solidFill>
                <a:latin typeface="Century Gothic" panose="020B0502020202020204" pitchFamily="34" charset="0"/>
              </a:rPr>
              <a:t>Answer: </a:t>
            </a:r>
            <a:r>
              <a:rPr lang="en-GB" sz="1200">
                <a:solidFill>
                  <a:schemeClr val="tx1"/>
                </a:solidFill>
                <a:latin typeface="Century Gothic" panose="020B0502020202020204" pitchFamily="34" charset="0"/>
              </a:rPr>
              <a:t>Push, pull, twist, gravity, magnetism, electrostatic force, friction, thrust, weight, lift, drag.</a:t>
            </a:r>
            <a:endParaRPr lang="en-GB" sz="1200" b="1">
              <a:solidFill>
                <a:schemeClr val="tx1"/>
              </a:solidFill>
              <a:latin typeface="Century Gothic" panose="020B0502020202020204" pitchFamily="34" charset="0"/>
            </a:endParaRPr>
          </a:p>
          <a:p>
            <a:r>
              <a:rPr lang="en-GB" sz="1200" b="1">
                <a:solidFill>
                  <a:schemeClr val="tx1"/>
                </a:solidFill>
                <a:latin typeface="Century Gothic" panose="020B0502020202020204" pitchFamily="34" charset="0"/>
              </a:rPr>
              <a:t>Stretch question: </a:t>
            </a:r>
            <a:r>
              <a:rPr lang="en-GB" sz="1200">
                <a:solidFill>
                  <a:schemeClr val="tx1"/>
                </a:solidFill>
                <a:latin typeface="Century Gothic" panose="020B0502020202020204" pitchFamily="34" charset="0"/>
              </a:rPr>
              <a:t>Explain the difference mass and weight with the units for each.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chemeClr val="tx1"/>
                </a:solidFill>
                <a:latin typeface="Century Gothic" panose="020B0502020202020204" pitchFamily="34" charset="0"/>
              </a:rPr>
              <a:t>Answer</a:t>
            </a:r>
            <a:r>
              <a:rPr lang="en-GB" sz="1200">
                <a:solidFill>
                  <a:schemeClr val="tx1"/>
                </a:solidFill>
                <a:latin typeface="Century Gothic" panose="020B0502020202020204" pitchFamily="34" charset="0"/>
              </a:rPr>
              <a:t>: </a:t>
            </a:r>
            <a:r>
              <a:rPr lang="en-GB" sz="1200" b="0" i="0" u="none" strike="noStrike" kern="1200" cap="none" baseline="0">
                <a:solidFill>
                  <a:schemeClr val="tx1"/>
                </a:solidFill>
                <a:effectLst/>
                <a:latin typeface="Calibri"/>
                <a:ea typeface="Calibri"/>
                <a:cs typeface="Calibri"/>
                <a:sym typeface="Calibri"/>
              </a:rPr>
              <a:t>Mass is the amount of matter contained in an object, measured in kg and weight is the force of gravity acting on a mass, measured in N. </a:t>
            </a:r>
          </a:p>
          <a:p>
            <a:endParaRPr lang="en-GB" sz="1200">
              <a:solidFill>
                <a:schemeClr val="tx1"/>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balanced forces and resultant forces and if students answer B, they have used the KS2 definition of a force. </a:t>
            </a:r>
            <a:r>
              <a:rPr lang="en-GB" i="1" dirty="0"/>
              <a:t>To fix-it, give pupils scenarios of zero and non-zero resultant forces and ask them to calculate resultant force and state whether forces are balanced or unbalanced.</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used the equation to calculate speed correctly. </a:t>
            </a:r>
            <a:r>
              <a:rPr lang="en-GB" i="1" dirty="0"/>
              <a:t>To fix-it, give pupils further practice of calculations of speed questions.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speed is not changing but not that the speed is 0 so the object cannot be moving. If students answer B, they have not understood the meaning of acceleration and may have confused speed and acceleration. </a:t>
            </a:r>
            <a:r>
              <a:rPr lang="en-GB" i="1" dirty="0"/>
              <a:t>To fix-it, give pupils a distance-time graph and ask them to describe the motion of the object shown. </a:t>
            </a:r>
            <a:r>
              <a:rPr lang="en-GB" b="0" i="1" baseline="0" dirty="0"/>
              <a:t>They could practice calculating speed and describing relative motion during each phase of the graph. It is crucial their understanding of distance-time graphs is secure before moving on to velocity-time graphs. </a:t>
            </a:r>
            <a:endParaRPr lang="en-GB" b="0" i="1"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sz="1200" b="0" i="0" u="none" strike="noStrike" cap="none" dirty="0">
                <a:solidFill>
                  <a:schemeClr val="dk1"/>
                </a:solidFill>
                <a:effectLst/>
                <a:latin typeface="Calibri"/>
                <a:ea typeface="Calibri"/>
                <a:cs typeface="Calibri"/>
                <a:sym typeface="Calibri"/>
              </a:rPr>
              <a:t>Pupils should have an understanding of contact and non-contact forces, balanced and unbalanced forces and be able to explain the effects of each. They should be able to draw and interpret free-body force diagrams and be able to calculate resultant force. They will also be able to calculate speed and explain the difference between speed and acceleration. They should be able to translate a journey into a distance-time graph and be able to explain the key features.</a:t>
            </a:r>
          </a:p>
          <a:p>
            <a:pPr algn="l" rtl="0"/>
            <a:endParaRPr lang="en-GB" sz="1200" b="0" i="0" u="none" strike="noStrike" cap="none" dirty="0">
              <a:solidFill>
                <a:schemeClr val="dk1"/>
              </a:solidFill>
              <a:effectLst/>
              <a:latin typeface="Calibri"/>
              <a:ea typeface="Calibri"/>
              <a:cs typeface="Calibri"/>
              <a:sym typeface="Calibri"/>
            </a:endParaRPr>
          </a:p>
          <a:p>
            <a:r>
              <a:rPr lang="en-GB" b="1" dirty="0"/>
              <a:t>Suggested hook</a:t>
            </a:r>
            <a:r>
              <a:rPr lang="en-GB" sz="1200" b="1" i="0" u="none" strike="noStrike" cap="none" dirty="0">
                <a:solidFill>
                  <a:schemeClr val="dk1"/>
                </a:solidFill>
                <a:effectLst/>
                <a:latin typeface="Calibri"/>
                <a:ea typeface="Calibri"/>
                <a:cs typeface="Calibri"/>
                <a:sym typeface="Calibri"/>
              </a:rPr>
              <a:t>: </a:t>
            </a:r>
            <a:endParaRPr lang="en-GB" b="1" dirty="0">
              <a:effectLst/>
            </a:endParaRPr>
          </a:p>
          <a:p>
            <a:pPr rtl="0"/>
            <a:r>
              <a:rPr lang="en-GB" b="0" dirty="0">
                <a:effectLst/>
              </a:rPr>
              <a:t>Choose two (confident) pupils in the class and get pupils to describe how they could measure the running speed of each student to compare. You may want to also do this as a reminder of how to measure speed and the speed=distance/time equation. </a:t>
            </a:r>
          </a:p>
          <a:p>
            <a:br>
              <a:rPr lang="en-GB" dirty="0"/>
            </a:br>
            <a:endParaRPr lang="en-US" b="0"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P3.1 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r>
              <a:rPr lang="en-GB" sz="1200" b="0" kern="1200" dirty="0">
                <a:solidFill>
                  <a:schemeClr val="tx1"/>
                </a:solidFill>
                <a:effectLst/>
                <a:latin typeface="+mn-lt"/>
                <a:ea typeface="+mn-ea"/>
                <a:cs typeface="+mn-cs"/>
              </a:rPr>
              <a:t>3. Why do you think it’s important to learn that forces predict motion?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pre unit quiz.</a:t>
            </a: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residual knowledge from P1.1, P1.2 and P2.1.</a:t>
            </a:r>
          </a:p>
          <a:p>
            <a:endParaRPr lang="en-GB"/>
          </a:p>
          <a:p>
            <a:r>
              <a:rPr lang="en-GB"/>
              <a:t>Suggested activity to give thinking time and then direct questioning to targeted pupils. </a:t>
            </a:r>
          </a:p>
          <a:p>
            <a:r>
              <a:rPr lang="en-GB"/>
              <a:t>Pupils can draw free body or force diagrams and will be given equal credit. Free body diagram should have the forces originating from a central dot.</a:t>
            </a:r>
          </a:p>
          <a:p>
            <a:r>
              <a:rPr lang="en-GB"/>
              <a:t>Arrows should point in the direction of force action and length should be representative of size. </a:t>
            </a:r>
          </a:p>
          <a:p>
            <a:r>
              <a:rPr lang="en-GB"/>
              <a:t>15 N up and down should have equal length arrows. </a:t>
            </a:r>
          </a:p>
          <a:p>
            <a:r>
              <a:rPr lang="en-GB"/>
              <a:t>20 N right should be the biggest arrow, 10 N left should be the smallest arrow. Arrows should be drawn with a ruler but do not have to be to scale.</a:t>
            </a:r>
          </a:p>
          <a:p>
            <a:endParaRPr lang="en-GB"/>
          </a:p>
          <a:p>
            <a:r>
              <a:rPr lang="en-GB"/>
              <a:t>Resultant force = 10 N right (resultant force must always have a direction) as the vertical forces are balanced so cancel each other out.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residual knowledge from P1.1, P1.2 and P2.1. </a:t>
            </a:r>
          </a:p>
          <a:p>
            <a:endParaRPr lang="en-GB"/>
          </a:p>
          <a:p>
            <a:r>
              <a:rPr lang="en-GB"/>
              <a:t>Suggestion – either get pupils to write answers in books or give thinking time before cold calling. If pupils are still struggling with basic recall of these concepts it may be necessary to spend more time on review before moving on to the rest of the recap. </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Opportunity for pupils to discuss their knowledge of these terms (from P1.2). Questions can be added or removed depending on how much structure you would like to give.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314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0">
                <a:highlight>
                  <a:srgbClr val="FFFF00"/>
                </a:highlight>
              </a:rPr>
              <a:t>Allow pupils time to complete the review worksheet before self/peer assessing using the mark scheme provided. </a:t>
            </a:r>
          </a:p>
          <a:p>
            <a:pPr marL="0" lvl="0" indent="0" algn="l" rtl="0">
              <a:spcBef>
                <a:spcPts val="0"/>
              </a:spcBef>
              <a:spcAft>
                <a:spcPts val="0"/>
              </a:spcAft>
              <a:buNone/>
            </a:pPr>
            <a:endParaRPr lang="en-GB" b="0">
              <a:highlight>
                <a:srgbClr val="FFFF00"/>
              </a:highlight>
            </a:endParaRPr>
          </a:p>
          <a:p>
            <a:pPr marL="0" lvl="0" indent="0" algn="l" rtl="0">
              <a:spcBef>
                <a:spcPts val="0"/>
              </a:spcBef>
              <a:spcAft>
                <a:spcPts val="0"/>
              </a:spcAft>
              <a:buNone/>
            </a:pPr>
            <a:r>
              <a:rPr lang="en-GB" b="0">
                <a:highlight>
                  <a:srgbClr val="FFFF00"/>
                </a:highlight>
              </a:rPr>
              <a:t>Alternative activity: complete the pre test and use the suggested fix-it activities to address gaps in pupil knowledge. </a:t>
            </a:r>
            <a:endParaRPr b="0"/>
          </a:p>
          <a:p>
            <a:pPr marL="0" lvl="0" indent="0" algn="l" rtl="0">
              <a:spcBef>
                <a:spcPts val="0"/>
              </a:spcBef>
              <a:spcAft>
                <a:spcPts val="0"/>
              </a:spcAft>
              <a:buNone/>
            </a:pPr>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5294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endParaRPr lang="en-GB"/>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77910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045478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04730000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202686116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001196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7641802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798770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5212931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12/13/24</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1562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4005744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19754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9" name="Picture 8" descr="A close up of a car&#10;&#10;Description automatically generated">
            <a:extLst>
              <a:ext uri="{FF2B5EF4-FFF2-40B4-BE49-F238E27FC236}">
                <a16:creationId xmlns:a16="http://schemas.microsoft.com/office/drawing/2014/main" id="{99579A4E-9BD5-8C4D-B538-A8AECC68E0BB}"/>
              </a:ext>
            </a:extLst>
          </p:cNvPr>
          <p:cNvPicPr>
            <a:picLocks noChangeAspect="1"/>
          </p:cNvPicPr>
          <p:nvPr userDrawn="1"/>
        </p:nvPicPr>
        <p:blipFill>
          <a:blip r:embed="rId2"/>
          <a:stretch>
            <a:fillRect/>
          </a:stretch>
        </p:blipFill>
        <p:spPr>
          <a:xfrm>
            <a:off x="0" y="-1"/>
            <a:ext cx="12192000" cy="6881091"/>
          </a:xfrm>
          <a:prstGeom prst="rect">
            <a:avLst/>
          </a:prstGeom>
        </p:spPr>
      </p:pic>
    </p:spTree>
    <p:extLst>
      <p:ext uri="{BB962C8B-B14F-4D97-AF65-F5344CB8AC3E}">
        <p14:creationId xmlns:p14="http://schemas.microsoft.com/office/powerpoint/2010/main" val="285946019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1102034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923793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379136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3633123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1107221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263758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2208814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4838557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12/13/24</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883723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6212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D9CA8BD-1174-A757-BB25-A61CAA3CAA73}"/>
              </a:ext>
            </a:extLst>
          </p:cNvPr>
          <p:cNvPicPr>
            <a:picLocks noChangeAspect="1"/>
          </p:cNvPicPr>
          <p:nvPr userDrawn="1"/>
        </p:nvPicPr>
        <p:blipFill rotWithShape="1">
          <a:blip r:embed="rId3"/>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2925086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031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2687150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814463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595831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1019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Tree>
    <p:extLst>
      <p:ext uri="{BB962C8B-B14F-4D97-AF65-F5344CB8AC3E}">
        <p14:creationId xmlns:p14="http://schemas.microsoft.com/office/powerpoint/2010/main" val="11277779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47310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6805477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03998698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6748138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3475174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0493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5"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94"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12/13/24</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796675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6.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28687570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10191900" cy="2585323"/>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worksheet</a:t>
            </a:r>
          </a:p>
          <a:p>
            <a:endParaRPr lang="en-GB" sz="2400">
              <a:latin typeface="Century Gothic" panose="020B0502020202020204" pitchFamily="34" charset="0"/>
            </a:endParaRPr>
          </a:p>
          <a:p>
            <a:r>
              <a:rPr lang="en-GB" sz="2400">
                <a:latin typeface="Century Gothic" panose="020B0502020202020204" pitchFamily="34" charset="0"/>
              </a:rPr>
              <a:t>Answer using full sentences where necessary</a:t>
            </a:r>
          </a:p>
          <a:p>
            <a:endParaRPr lang="en-GB" sz="2400">
              <a:latin typeface="Century Gothic" panose="020B0502020202020204" pitchFamily="34" charset="0"/>
            </a:endParaRPr>
          </a:p>
          <a:p>
            <a:r>
              <a:rPr lang="en-GB" sz="2400">
                <a:latin typeface="Century Gothic" panose="020B0502020202020204" pitchFamily="34" charset="0"/>
              </a:rPr>
              <a:t>Show all working </a:t>
            </a:r>
          </a:p>
          <a:p>
            <a:endParaRPr lang="en-GB" sz="2400">
              <a:latin typeface="Century Gothic" panose="020B0502020202020204" pitchFamily="34" charset="0"/>
            </a:endParaRPr>
          </a:p>
          <a:p>
            <a:r>
              <a:rPr lang="en-GB" sz="2400">
                <a:latin typeface="Century Gothic" panose="020B0502020202020204" pitchFamily="34" charset="0"/>
              </a:rPr>
              <a:t>Remember to include the correct units</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Forces and Motion Review</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5927-BE7A-9D7B-A805-04D1564C2BF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Graphical user interface, text, application, email&#10;&#10;Description automatically generated">
            <a:extLst>
              <a:ext uri="{FF2B5EF4-FFF2-40B4-BE49-F238E27FC236}">
                <a16:creationId xmlns:a16="http://schemas.microsoft.com/office/drawing/2014/main" id="{575E663C-9882-E416-CCB1-4A52C8889BE2}"/>
              </a:ext>
            </a:extLst>
          </p:cNvPr>
          <p:cNvPicPr>
            <a:picLocks noChangeAspect="1"/>
          </p:cNvPicPr>
          <p:nvPr/>
        </p:nvPicPr>
        <p:blipFill>
          <a:blip r:embed="rId2"/>
          <a:stretch>
            <a:fillRect/>
          </a:stretch>
        </p:blipFill>
        <p:spPr>
          <a:xfrm>
            <a:off x="539999" y="1034472"/>
            <a:ext cx="8209145" cy="5236868"/>
          </a:xfrm>
          <a:prstGeom prst="rect">
            <a:avLst/>
          </a:prstGeom>
          <a:ln>
            <a:solidFill>
              <a:schemeClr val="tx1"/>
            </a:solidFill>
          </a:ln>
        </p:spPr>
      </p:pic>
      <p:sp>
        <p:nvSpPr>
          <p:cNvPr id="5" name="Rectangle 4">
            <a:extLst>
              <a:ext uri="{FF2B5EF4-FFF2-40B4-BE49-F238E27FC236}">
                <a16:creationId xmlns:a16="http://schemas.microsoft.com/office/drawing/2014/main" id="{41AA50F6-EA62-FF52-9559-27DCDF69B4A2}"/>
              </a:ext>
            </a:extLst>
          </p:cNvPr>
          <p:cNvSpPr/>
          <p:nvPr/>
        </p:nvSpPr>
        <p:spPr>
          <a:xfrm>
            <a:off x="1272816" y="1753315"/>
            <a:ext cx="7476327" cy="707886"/>
          </a:xfrm>
          <a:prstGeom prst="rect">
            <a:avLst/>
          </a:prstGeom>
        </p:spPr>
        <p:txBody>
          <a:bodyPr wrap="square">
            <a:spAutoFit/>
          </a:bodyPr>
          <a:lstStyle/>
          <a:p>
            <a:pPr lvl="0"/>
            <a:r>
              <a:rPr lang="en-GB" sz="2000" b="1" dirty="0">
                <a:solidFill>
                  <a:schemeClr val="accent1"/>
                </a:solidFill>
                <a:latin typeface="Century Gothic" panose="020B0502020202020204" pitchFamily="34" charset="0"/>
                <a:sym typeface="Century Gothic"/>
              </a:rPr>
              <a:t>A push, pull or twist that can change the shape, speed or direction of an object.</a:t>
            </a:r>
            <a:endParaRPr lang="en-GB" sz="2000" b="1" dirty="0">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C4A9DB1F-90E2-DE72-4E4C-FFAB8813BAFE}"/>
              </a:ext>
            </a:extLst>
          </p:cNvPr>
          <p:cNvSpPr/>
          <p:nvPr/>
        </p:nvSpPr>
        <p:spPr>
          <a:xfrm>
            <a:off x="803562" y="2972380"/>
            <a:ext cx="7945581" cy="733855"/>
          </a:xfrm>
          <a:prstGeom prst="rect">
            <a:avLst/>
          </a:prstGeom>
        </p:spPr>
        <p:txBody>
          <a:bodyPr wrap="square">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Forces that are equal in magnitude and opposite in direction that produce a zero resultant force. </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46D70220-BBED-6FC6-E4CE-2928942DFB11}"/>
              </a:ext>
            </a:extLst>
          </p:cNvPr>
          <p:cNvSpPr/>
          <p:nvPr/>
        </p:nvSpPr>
        <p:spPr>
          <a:xfrm>
            <a:off x="803563" y="4155057"/>
            <a:ext cx="7945580" cy="733855"/>
          </a:xfrm>
          <a:prstGeom prst="rect">
            <a:avLst/>
          </a:prstGeom>
        </p:spPr>
        <p:txBody>
          <a:bodyPr wrap="square">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net force acting on an object, or the overall effect of all the forces acting on an object. </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2A4AB549-4F64-5CA3-64D4-666087EF28C8}"/>
              </a:ext>
            </a:extLst>
          </p:cNvPr>
          <p:cNvSpPr/>
          <p:nvPr/>
        </p:nvSpPr>
        <p:spPr>
          <a:xfrm>
            <a:off x="803563" y="5318126"/>
            <a:ext cx="7716982" cy="404534"/>
          </a:xfrm>
          <a:prstGeom prst="rect">
            <a:avLst/>
          </a:prstGeom>
        </p:spPr>
        <p:txBody>
          <a:bodyPr wrap="square">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Forces that act by direct contact on objects, e.g. friction. </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837798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5927-BE7A-9D7B-A805-04D1564C2BF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Graphical user interface, text, application&#10;&#10;Description automatically generated">
            <a:extLst>
              <a:ext uri="{FF2B5EF4-FFF2-40B4-BE49-F238E27FC236}">
                <a16:creationId xmlns:a16="http://schemas.microsoft.com/office/drawing/2014/main" id="{E9BA6B83-F852-2697-FFB8-F58B02A7324F}"/>
              </a:ext>
            </a:extLst>
          </p:cNvPr>
          <p:cNvPicPr>
            <a:picLocks noChangeAspect="1"/>
          </p:cNvPicPr>
          <p:nvPr/>
        </p:nvPicPr>
        <p:blipFill>
          <a:blip r:embed="rId2"/>
          <a:stretch>
            <a:fillRect/>
          </a:stretch>
        </p:blipFill>
        <p:spPr>
          <a:xfrm>
            <a:off x="540000" y="924213"/>
            <a:ext cx="8084455" cy="5377606"/>
          </a:xfrm>
          <a:prstGeom prst="rect">
            <a:avLst/>
          </a:prstGeom>
          <a:ln>
            <a:solidFill>
              <a:schemeClr val="tx1"/>
            </a:solidFill>
          </a:ln>
        </p:spPr>
      </p:pic>
      <p:sp>
        <p:nvSpPr>
          <p:cNvPr id="6" name="TextBox 5">
            <a:extLst>
              <a:ext uri="{FF2B5EF4-FFF2-40B4-BE49-F238E27FC236}">
                <a16:creationId xmlns:a16="http://schemas.microsoft.com/office/drawing/2014/main" id="{75CCF8F8-4FCD-E5D1-B076-DB4784D3FF12}"/>
              </a:ext>
            </a:extLst>
          </p:cNvPr>
          <p:cNvSpPr txBox="1"/>
          <p:nvPr/>
        </p:nvSpPr>
        <p:spPr>
          <a:xfrm>
            <a:off x="1075346" y="1313797"/>
            <a:ext cx="5883342" cy="400110"/>
          </a:xfrm>
          <a:prstGeom prst="rect">
            <a:avLst/>
          </a:prstGeom>
          <a:noFill/>
        </p:spPr>
        <p:txBody>
          <a:bodyPr wrap="none" rtlCol="0">
            <a:spAutoFit/>
          </a:bodyPr>
          <a:lstStyle/>
          <a:p>
            <a:r>
              <a:rPr lang="en-GB" sz="2000" b="1" dirty="0">
                <a:solidFill>
                  <a:schemeClr val="accent1"/>
                </a:solidFill>
              </a:rPr>
              <a:t>Forces that act at a distance, e.g. magnetism.</a:t>
            </a:r>
            <a:endParaRPr lang="en-GB" sz="2000" dirty="0">
              <a:solidFill>
                <a:schemeClr val="accent1"/>
              </a:solidFill>
            </a:endParaRPr>
          </a:p>
        </p:txBody>
      </p:sp>
      <p:sp>
        <p:nvSpPr>
          <p:cNvPr id="7" name="Rectangle 6">
            <a:extLst>
              <a:ext uri="{FF2B5EF4-FFF2-40B4-BE49-F238E27FC236}">
                <a16:creationId xmlns:a16="http://schemas.microsoft.com/office/drawing/2014/main" id="{B606E332-4F37-7376-CB70-A0FBEB58D752}"/>
              </a:ext>
            </a:extLst>
          </p:cNvPr>
          <p:cNvSpPr/>
          <p:nvPr/>
        </p:nvSpPr>
        <p:spPr>
          <a:xfrm>
            <a:off x="602345" y="2525344"/>
            <a:ext cx="7772727" cy="733855"/>
          </a:xfrm>
          <a:prstGeom prst="rect">
            <a:avLst/>
          </a:prstGeom>
        </p:spPr>
        <p:txBody>
          <a:bodyPr wrap="square">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force that opposes motion which is caused by the interaction of surfaces moving over one another. </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6108265F-643A-4ECB-576D-674792433262}"/>
              </a:ext>
            </a:extLst>
          </p:cNvPr>
          <p:cNvSpPr/>
          <p:nvPr/>
        </p:nvSpPr>
        <p:spPr>
          <a:xfrm>
            <a:off x="560782" y="3766054"/>
            <a:ext cx="7253182" cy="733855"/>
          </a:xfrm>
          <a:prstGeom prst="rect">
            <a:avLst/>
          </a:prstGeom>
        </p:spPr>
        <p:txBody>
          <a:bodyPr wrap="square">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amount of matter contained in an object, measured in kg. </a:t>
            </a:r>
            <a:endParaRPr lang="en-GB" sz="2000"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CFF5F6BC-1AB6-6921-06C1-F645BDE1E858}"/>
              </a:ext>
            </a:extLst>
          </p:cNvPr>
          <p:cNvSpPr/>
          <p:nvPr/>
        </p:nvSpPr>
        <p:spPr>
          <a:xfrm>
            <a:off x="675485" y="4965200"/>
            <a:ext cx="6096000" cy="733855"/>
          </a:xfrm>
          <a:prstGeom prst="rect">
            <a:avLst/>
          </a:prstGeom>
        </p:spPr>
        <p:txBody>
          <a:bodyPr>
            <a:spAutoFit/>
          </a:bodyPr>
          <a:lstStyle/>
          <a:p>
            <a:pPr marL="4572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force of gravity acting on a mass, measured in N. </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7769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10;&#10;Description automatically generated with low confidence">
            <a:extLst>
              <a:ext uri="{FF2B5EF4-FFF2-40B4-BE49-F238E27FC236}">
                <a16:creationId xmlns:a16="http://schemas.microsoft.com/office/drawing/2014/main" id="{60902578-8A40-1CBF-0B82-F0EEF26A5822}"/>
              </a:ext>
            </a:extLst>
          </p:cNvPr>
          <p:cNvPicPr>
            <a:picLocks noChangeAspect="1"/>
          </p:cNvPicPr>
          <p:nvPr/>
        </p:nvPicPr>
        <p:blipFill>
          <a:blip r:embed="rId2"/>
          <a:stretch>
            <a:fillRect/>
          </a:stretch>
        </p:blipFill>
        <p:spPr>
          <a:xfrm>
            <a:off x="540000" y="899390"/>
            <a:ext cx="8271491" cy="5673833"/>
          </a:xfrm>
          <a:prstGeom prst="rect">
            <a:avLst/>
          </a:prstGeom>
          <a:ln>
            <a:solidFill>
              <a:schemeClr val="tx1"/>
            </a:solidFill>
          </a:ln>
        </p:spPr>
      </p:pic>
      <p:sp>
        <p:nvSpPr>
          <p:cNvPr id="5" name="Title 1">
            <a:extLst>
              <a:ext uri="{FF2B5EF4-FFF2-40B4-BE49-F238E27FC236}">
                <a16:creationId xmlns:a16="http://schemas.microsoft.com/office/drawing/2014/main" id="{BAE908A3-6BD2-91BB-7423-848CEAAE2C92}"/>
              </a:ext>
            </a:extLst>
          </p:cNvPr>
          <p:cNvSpPr>
            <a:spLocks noGrp="1"/>
          </p:cNvSpPr>
          <p:nvPr>
            <p:ph type="title"/>
          </p:nvPr>
        </p:nvSpPr>
        <p:spPr>
          <a:xfrm>
            <a:off x="540000" y="-1"/>
            <a:ext cx="10620000" cy="720000"/>
          </a:xfrm>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461B4647-13FC-1BCD-BF72-933B011C81D4}"/>
              </a:ext>
            </a:extLst>
          </p:cNvPr>
          <p:cNvSpPr/>
          <p:nvPr/>
        </p:nvSpPr>
        <p:spPr>
          <a:xfrm>
            <a:off x="3395183" y="2431856"/>
            <a:ext cx="5165197"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Unbalanced, Resultant force = 10 N right</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19251503-A6E4-32A8-5C2A-9EF25BEAE2C1}"/>
              </a:ext>
            </a:extLst>
          </p:cNvPr>
          <p:cNvSpPr/>
          <p:nvPr/>
        </p:nvSpPr>
        <p:spPr>
          <a:xfrm>
            <a:off x="3641183" y="3549652"/>
            <a:ext cx="5165197"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Unbalanced, Resultant force = 15 N right</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173C5524-1C5B-4ADB-46EB-4F504509079E}"/>
              </a:ext>
            </a:extLst>
          </p:cNvPr>
          <p:cNvSpPr/>
          <p:nvPr/>
        </p:nvSpPr>
        <p:spPr>
          <a:xfrm>
            <a:off x="4253583" y="4688130"/>
            <a:ext cx="4067139"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Balanced, Resultant force = 0 N</a:t>
            </a:r>
            <a:endParaRPr lang="en-GB" sz="2000"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0D82F3D6-D2E6-6166-BD2A-1B6C45129ADA}"/>
              </a:ext>
            </a:extLst>
          </p:cNvPr>
          <p:cNvSpPr/>
          <p:nvPr/>
        </p:nvSpPr>
        <p:spPr>
          <a:xfrm>
            <a:off x="3886084" y="5826608"/>
            <a:ext cx="4995278" cy="404534"/>
          </a:xfrm>
          <a:prstGeom prst="rect">
            <a:avLst/>
          </a:prstGeom>
        </p:spPr>
        <p:txBody>
          <a:bodyPr wrap="non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Unbalanced, Resultant force = 65 N left</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13912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09286846-3486-09D2-A6BB-DD42B9910A79}"/>
              </a:ext>
            </a:extLst>
          </p:cNvPr>
          <p:cNvPicPr>
            <a:picLocks noChangeAspect="1"/>
          </p:cNvPicPr>
          <p:nvPr/>
        </p:nvPicPr>
        <p:blipFill>
          <a:blip r:embed="rId3"/>
          <a:stretch>
            <a:fillRect/>
          </a:stretch>
        </p:blipFill>
        <p:spPr>
          <a:xfrm>
            <a:off x="546926" y="899390"/>
            <a:ext cx="9781637" cy="5127471"/>
          </a:xfrm>
          <a:prstGeom prst="rect">
            <a:avLst/>
          </a:prstGeom>
          <a:ln>
            <a:solidFill>
              <a:schemeClr val="tx1"/>
            </a:solidFill>
          </a:ln>
        </p:spPr>
      </p:pic>
      <p:sp>
        <p:nvSpPr>
          <p:cNvPr id="5" name="Title 1">
            <a:extLst>
              <a:ext uri="{FF2B5EF4-FFF2-40B4-BE49-F238E27FC236}">
                <a16:creationId xmlns:a16="http://schemas.microsoft.com/office/drawing/2014/main" id="{A0FEA87D-49A6-DBD4-9E1C-F84D3D313178}"/>
              </a:ext>
            </a:extLst>
          </p:cNvPr>
          <p:cNvSpPr>
            <a:spLocks noGrp="1"/>
          </p:cNvSpPr>
          <p:nvPr>
            <p:ph type="title"/>
          </p:nvPr>
        </p:nvSpPr>
        <p:spPr>
          <a:xfrm>
            <a:off x="540000" y="-1"/>
            <a:ext cx="10620000" cy="720000"/>
          </a:xfrm>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AFF343C0-7CA9-47FA-CD49-2A21571C2298}"/>
              </a:ext>
            </a:extLst>
          </p:cNvPr>
          <p:cNvSpPr/>
          <p:nvPr/>
        </p:nvSpPr>
        <p:spPr>
          <a:xfrm>
            <a:off x="853556" y="1662928"/>
            <a:ext cx="2797561" cy="404534"/>
          </a:xfrm>
          <a:prstGeom prst="rect">
            <a:avLst/>
          </a:prstGeom>
        </p:spPr>
        <p:txBody>
          <a:bodyPr wrap="none">
            <a:spAutoFit/>
          </a:bodyPr>
          <a:lstStyle/>
          <a:p>
            <a:pPr marL="1371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W = m x g</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Google Shape;94;g7947b471f8_0_186">
            <a:extLst>
              <a:ext uri="{FF2B5EF4-FFF2-40B4-BE49-F238E27FC236}">
                <a16:creationId xmlns:a16="http://schemas.microsoft.com/office/drawing/2014/main" id="{3D32FE3C-E5AA-5ECD-9686-F31018AE0924}"/>
              </a:ext>
            </a:extLst>
          </p:cNvPr>
          <p:cNvSpPr txBox="1"/>
          <p:nvPr/>
        </p:nvSpPr>
        <p:spPr>
          <a:xfrm>
            <a:off x="4559618" y="4097227"/>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500 N</a:t>
            </a:r>
            <a:endParaRPr sz="2000" b="1" dirty="0">
              <a:solidFill>
                <a:schemeClr val="accent1"/>
              </a:solidFill>
              <a:latin typeface="Century Gothic" panose="020B0502020202020204" pitchFamily="34" charset="0"/>
            </a:endParaRPr>
          </a:p>
        </p:txBody>
      </p:sp>
      <p:sp>
        <p:nvSpPr>
          <p:cNvPr id="9" name="Google Shape;94;g7947b471f8_0_186">
            <a:extLst>
              <a:ext uri="{FF2B5EF4-FFF2-40B4-BE49-F238E27FC236}">
                <a16:creationId xmlns:a16="http://schemas.microsoft.com/office/drawing/2014/main" id="{8A4D075A-AA45-D737-170E-86AE8B672118}"/>
              </a:ext>
            </a:extLst>
          </p:cNvPr>
          <p:cNvSpPr txBox="1"/>
          <p:nvPr/>
        </p:nvSpPr>
        <p:spPr>
          <a:xfrm>
            <a:off x="6798899" y="4097227"/>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80 N</a:t>
            </a:r>
            <a:endParaRPr sz="2000" b="1" dirty="0">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F0E909D4-C165-4A5A-A6C2-257426C22204}"/>
              </a:ext>
            </a:extLst>
          </p:cNvPr>
          <p:cNvSpPr txBox="1"/>
          <p:nvPr/>
        </p:nvSpPr>
        <p:spPr>
          <a:xfrm>
            <a:off x="6798899" y="4378922"/>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128 N</a:t>
            </a:r>
            <a:endParaRPr sz="2000" b="1" dirty="0">
              <a:solidFill>
                <a:schemeClr val="accent1"/>
              </a:solidFill>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49FFF8B5-07D1-5ADF-89ED-6ACB48C84BDC}"/>
              </a:ext>
            </a:extLst>
          </p:cNvPr>
          <p:cNvSpPr txBox="1"/>
          <p:nvPr/>
        </p:nvSpPr>
        <p:spPr>
          <a:xfrm>
            <a:off x="2503839" y="4378922"/>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80 kg</a:t>
            </a:r>
            <a:endParaRPr sz="2000" b="1" dirty="0">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BAA7438D-8D96-82EC-216E-0202EBE428A3}"/>
              </a:ext>
            </a:extLst>
          </p:cNvPr>
          <p:cNvSpPr txBox="1"/>
          <p:nvPr/>
        </p:nvSpPr>
        <p:spPr>
          <a:xfrm>
            <a:off x="2524621" y="4671089"/>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30 kg</a:t>
            </a:r>
            <a:endParaRPr sz="2000" b="1" dirty="0">
              <a:solidFill>
                <a:schemeClr val="accent1"/>
              </a:solidFill>
              <a:latin typeface="Century Gothic" panose="020B0502020202020204" pitchFamily="34" charset="0"/>
            </a:endParaRPr>
          </a:p>
        </p:txBody>
      </p:sp>
      <p:sp>
        <p:nvSpPr>
          <p:cNvPr id="13" name="Google Shape;94;g7947b471f8_0_186">
            <a:extLst>
              <a:ext uri="{FF2B5EF4-FFF2-40B4-BE49-F238E27FC236}">
                <a16:creationId xmlns:a16="http://schemas.microsoft.com/office/drawing/2014/main" id="{031D7C94-F90E-5550-DA00-CDA7D83B978B}"/>
              </a:ext>
            </a:extLst>
          </p:cNvPr>
          <p:cNvSpPr txBox="1"/>
          <p:nvPr/>
        </p:nvSpPr>
        <p:spPr>
          <a:xfrm>
            <a:off x="4584598" y="4666269"/>
            <a:ext cx="1290382" cy="45399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300 N</a:t>
            </a:r>
            <a:endParaRPr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779809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54CEB5A1-C0BC-3A6E-D536-8516AFF1CB11}"/>
              </a:ext>
            </a:extLst>
          </p:cNvPr>
          <p:cNvPicPr>
            <a:picLocks noChangeAspect="1"/>
          </p:cNvPicPr>
          <p:nvPr/>
        </p:nvPicPr>
        <p:blipFill>
          <a:blip r:embed="rId2"/>
          <a:stretch>
            <a:fillRect/>
          </a:stretch>
        </p:blipFill>
        <p:spPr>
          <a:xfrm>
            <a:off x="539999" y="958849"/>
            <a:ext cx="9694665" cy="4631459"/>
          </a:xfrm>
          <a:prstGeom prst="rect">
            <a:avLst/>
          </a:prstGeom>
          <a:ln>
            <a:solidFill>
              <a:schemeClr val="tx1"/>
            </a:solidFill>
          </a:ln>
        </p:spPr>
      </p:pic>
      <p:sp>
        <p:nvSpPr>
          <p:cNvPr id="7" name="Title 1">
            <a:extLst>
              <a:ext uri="{FF2B5EF4-FFF2-40B4-BE49-F238E27FC236}">
                <a16:creationId xmlns:a16="http://schemas.microsoft.com/office/drawing/2014/main" id="{78A20F55-9E5A-F75D-0C2C-3FE05FF8AAA5}"/>
              </a:ext>
            </a:extLst>
          </p:cNvPr>
          <p:cNvSpPr>
            <a:spLocks noGrp="1"/>
          </p:cNvSpPr>
          <p:nvPr>
            <p:ph type="title"/>
          </p:nvPr>
        </p:nvSpPr>
        <p:spPr>
          <a:xfrm>
            <a:off x="540000" y="-1"/>
            <a:ext cx="10620000" cy="720000"/>
          </a:xfrm>
        </p:spPr>
        <p:txBody>
          <a:bodyPr/>
          <a:lstStyle/>
          <a:p>
            <a:r>
              <a:rPr lang="en-GB" dirty="0">
                <a:latin typeface="Century Gothic" panose="020B0502020202020204" pitchFamily="34" charset="0"/>
              </a:rPr>
              <a:t>Answers</a:t>
            </a:r>
          </a:p>
        </p:txBody>
      </p:sp>
      <p:sp>
        <p:nvSpPr>
          <p:cNvPr id="8" name="Rectangle 7">
            <a:extLst>
              <a:ext uri="{FF2B5EF4-FFF2-40B4-BE49-F238E27FC236}">
                <a16:creationId xmlns:a16="http://schemas.microsoft.com/office/drawing/2014/main" id="{F13EBC1F-F2DA-D4BC-9BDE-6696E06A8AF3}"/>
              </a:ext>
            </a:extLst>
          </p:cNvPr>
          <p:cNvSpPr/>
          <p:nvPr/>
        </p:nvSpPr>
        <p:spPr>
          <a:xfrm>
            <a:off x="539999" y="1722565"/>
            <a:ext cx="7585692" cy="404534"/>
          </a:xfrm>
          <a:prstGeom prst="rect">
            <a:avLst/>
          </a:prstGeom>
        </p:spPr>
        <p:txBody>
          <a:bodyPr wrap="square">
            <a:spAutoFit/>
          </a:bodyPr>
          <a:lstStyle/>
          <a:p>
            <a:pPr marL="9144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How much distance is covered in a given time. </a:t>
            </a:r>
            <a:endParaRPr lang="en-GB" sz="2000" b="1"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563EAA81-FDC8-3F96-01E9-CB58A826B0B5}"/>
              </a:ext>
            </a:extLst>
          </p:cNvPr>
          <p:cNvSpPr/>
          <p:nvPr/>
        </p:nvSpPr>
        <p:spPr>
          <a:xfrm>
            <a:off x="539999" y="4079633"/>
            <a:ext cx="6096000" cy="836447"/>
          </a:xfrm>
          <a:prstGeom prst="rect">
            <a:avLst/>
          </a:prstGeom>
        </p:spPr>
        <p:txBody>
          <a:bodyPr>
            <a:spAutoFit/>
          </a:bodyPr>
          <a:lstStyle/>
          <a:p>
            <a:pPr algn="ct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 (m/s)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 (m)</a:t>
            </a:r>
            <a:endParaRPr lang="en-GB" sz="2000" b="1" dirty="0">
              <a:solidFill>
                <a:schemeClr val="accent1"/>
              </a:solidFill>
              <a:latin typeface="Calibri" panose="020F0502020204030204" pitchFamily="34" charset="0"/>
              <a:ea typeface="Calibri" panose="020F0502020204030204" pitchFamily="34" charset="0"/>
            </a:endParaRPr>
          </a:p>
          <a:p>
            <a:pPr algn="ct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Time (s)</a:t>
            </a:r>
            <a:endParaRPr lang="en-GB" sz="2000" b="1"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592949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screenshot of a computer&#10;&#10;Description automatically generated with medium confidence">
            <a:extLst>
              <a:ext uri="{FF2B5EF4-FFF2-40B4-BE49-F238E27FC236}">
                <a16:creationId xmlns:a16="http://schemas.microsoft.com/office/drawing/2014/main" id="{0C9A5672-9989-5F4D-48D6-4D05409AA799}"/>
              </a:ext>
            </a:extLst>
          </p:cNvPr>
          <p:cNvPicPr>
            <a:picLocks noChangeAspect="1"/>
          </p:cNvPicPr>
          <p:nvPr/>
        </p:nvPicPr>
        <p:blipFill rotWithShape="1">
          <a:blip r:embed="rId2"/>
          <a:srcRect t="4952"/>
          <a:stretch/>
        </p:blipFill>
        <p:spPr>
          <a:xfrm>
            <a:off x="540000" y="746833"/>
            <a:ext cx="10037945" cy="6111167"/>
          </a:xfrm>
          <a:prstGeom prst="rect">
            <a:avLst/>
          </a:prstGeom>
          <a:ln>
            <a:solidFill>
              <a:schemeClr val="tx1"/>
            </a:solidFill>
          </a:ln>
        </p:spPr>
      </p:pic>
      <p:sp>
        <p:nvSpPr>
          <p:cNvPr id="7" name="Title 1">
            <a:extLst>
              <a:ext uri="{FF2B5EF4-FFF2-40B4-BE49-F238E27FC236}">
                <a16:creationId xmlns:a16="http://schemas.microsoft.com/office/drawing/2014/main" id="{78A20F55-9E5A-F75D-0C2C-3FE05FF8AAA5}"/>
              </a:ext>
            </a:extLst>
          </p:cNvPr>
          <p:cNvSpPr>
            <a:spLocks noGrp="1"/>
          </p:cNvSpPr>
          <p:nvPr>
            <p:ph type="title"/>
          </p:nvPr>
        </p:nvSpPr>
        <p:spPr>
          <a:xfrm>
            <a:off x="540000" y="-1"/>
            <a:ext cx="10620000" cy="720000"/>
          </a:xfrm>
        </p:spPr>
        <p:txBody>
          <a:bodyPr/>
          <a:lstStyle/>
          <a:p>
            <a:r>
              <a:rPr lang="en-GB" dirty="0">
                <a:latin typeface="Century Gothic" panose="020B0502020202020204" pitchFamily="34" charset="0"/>
              </a:rPr>
              <a:t>Answers</a:t>
            </a:r>
          </a:p>
        </p:txBody>
      </p:sp>
      <p:sp>
        <p:nvSpPr>
          <p:cNvPr id="2" name="TextBox 1">
            <a:extLst>
              <a:ext uri="{FF2B5EF4-FFF2-40B4-BE49-F238E27FC236}">
                <a16:creationId xmlns:a16="http://schemas.microsoft.com/office/drawing/2014/main" id="{3AED0E50-33B9-618D-6D3D-B21D014BC9CA}"/>
              </a:ext>
            </a:extLst>
          </p:cNvPr>
          <p:cNvSpPr txBox="1"/>
          <p:nvPr/>
        </p:nvSpPr>
        <p:spPr>
          <a:xfrm>
            <a:off x="1122778" y="1098384"/>
            <a:ext cx="1710725" cy="1169551"/>
          </a:xfrm>
          <a:prstGeom prst="rect">
            <a:avLst/>
          </a:prstGeom>
          <a:noFill/>
        </p:spPr>
        <p:txBody>
          <a:bodyPr wrap="none" rtlCol="0">
            <a:spAutoFit/>
          </a:bodyPr>
          <a:lstStyle/>
          <a:p>
            <a:r>
              <a:rPr lang="en-GB" sz="1400" b="1" dirty="0">
                <a:solidFill>
                  <a:schemeClr val="accent1"/>
                </a:solidFill>
              </a:rPr>
              <a:t>Speed = </a:t>
            </a:r>
            <a:r>
              <a:rPr lang="en-GB" sz="1400" b="1" u="sng" dirty="0">
                <a:solidFill>
                  <a:schemeClr val="accent1"/>
                </a:solidFill>
              </a:rPr>
              <a:t>Distance</a:t>
            </a:r>
            <a:endParaRPr lang="en-GB" sz="1400" b="1" dirty="0">
              <a:solidFill>
                <a:schemeClr val="accent1"/>
              </a:solidFill>
            </a:endParaRPr>
          </a:p>
          <a:p>
            <a:r>
              <a:rPr lang="en-GB" sz="1400" b="1" dirty="0">
                <a:solidFill>
                  <a:schemeClr val="accent1"/>
                </a:solidFill>
              </a:rPr>
              <a:t>                  Time </a:t>
            </a:r>
          </a:p>
          <a:p>
            <a:r>
              <a:rPr lang="en-GB" sz="1400" b="1" dirty="0">
                <a:solidFill>
                  <a:schemeClr val="accent1"/>
                </a:solidFill>
              </a:rPr>
              <a:t>Speed = </a:t>
            </a:r>
            <a:r>
              <a:rPr lang="en-GB" sz="1400" b="1" u="sng" dirty="0">
                <a:solidFill>
                  <a:schemeClr val="accent1"/>
                </a:solidFill>
              </a:rPr>
              <a:t>200 m</a:t>
            </a:r>
            <a:endParaRPr lang="en-GB" sz="1400" b="1" dirty="0">
              <a:solidFill>
                <a:schemeClr val="accent1"/>
              </a:solidFill>
            </a:endParaRPr>
          </a:p>
          <a:p>
            <a:r>
              <a:rPr lang="en-GB" sz="1400" b="1" dirty="0">
                <a:solidFill>
                  <a:schemeClr val="accent1"/>
                </a:solidFill>
              </a:rPr>
              <a:t>                 25 s </a:t>
            </a:r>
          </a:p>
          <a:p>
            <a:r>
              <a:rPr lang="en-GB" sz="1400" b="1" dirty="0">
                <a:solidFill>
                  <a:schemeClr val="accent1"/>
                </a:solidFill>
              </a:rPr>
              <a:t>Speed = 8 m/s</a:t>
            </a:r>
          </a:p>
        </p:txBody>
      </p:sp>
      <p:sp>
        <p:nvSpPr>
          <p:cNvPr id="3" name="TextBox 2">
            <a:extLst>
              <a:ext uri="{FF2B5EF4-FFF2-40B4-BE49-F238E27FC236}">
                <a16:creationId xmlns:a16="http://schemas.microsoft.com/office/drawing/2014/main" id="{5812D77E-6736-0BAB-0648-1B707E226D25}"/>
              </a:ext>
            </a:extLst>
          </p:cNvPr>
          <p:cNvSpPr txBox="1"/>
          <p:nvPr/>
        </p:nvSpPr>
        <p:spPr>
          <a:xfrm>
            <a:off x="1122778" y="2497216"/>
            <a:ext cx="2081019" cy="1384995"/>
          </a:xfrm>
          <a:prstGeom prst="rect">
            <a:avLst/>
          </a:prstGeom>
          <a:noFill/>
        </p:spPr>
        <p:txBody>
          <a:bodyPr wrap="none" rtlCol="0">
            <a:spAutoFit/>
          </a:bodyPr>
          <a:lstStyle/>
          <a:p>
            <a:r>
              <a:rPr lang="en-GB" sz="1400" b="1" dirty="0">
                <a:solidFill>
                  <a:schemeClr val="accent1"/>
                </a:solidFill>
              </a:rPr>
              <a:t>Speed = </a:t>
            </a:r>
            <a:r>
              <a:rPr lang="en-GB" sz="1400" b="1" u="sng" dirty="0">
                <a:solidFill>
                  <a:schemeClr val="accent1"/>
                </a:solidFill>
              </a:rPr>
              <a:t>Distance</a:t>
            </a:r>
            <a:endParaRPr lang="en-GB" sz="1400" dirty="0">
              <a:solidFill>
                <a:schemeClr val="accent1"/>
              </a:solidFill>
            </a:endParaRPr>
          </a:p>
          <a:p>
            <a:r>
              <a:rPr lang="en-GB" sz="1400" b="1" dirty="0">
                <a:solidFill>
                  <a:schemeClr val="accent1"/>
                </a:solidFill>
              </a:rPr>
              <a:t>                  Time </a:t>
            </a:r>
            <a:endParaRPr lang="en-GB" sz="1400" dirty="0">
              <a:solidFill>
                <a:schemeClr val="accent1"/>
              </a:solidFill>
            </a:endParaRPr>
          </a:p>
          <a:p>
            <a:r>
              <a:rPr lang="en-GB" sz="1400" b="1" dirty="0">
                <a:solidFill>
                  <a:schemeClr val="accent1"/>
                </a:solidFill>
              </a:rPr>
              <a:t>20 m/s = </a:t>
            </a:r>
            <a:r>
              <a:rPr lang="en-GB" sz="1400" b="1" u="sng" dirty="0">
                <a:solidFill>
                  <a:schemeClr val="accent1"/>
                </a:solidFill>
              </a:rPr>
              <a:t>1000 m</a:t>
            </a:r>
            <a:endParaRPr lang="en-GB" sz="1400" dirty="0">
              <a:solidFill>
                <a:schemeClr val="accent1"/>
              </a:solidFill>
            </a:endParaRPr>
          </a:p>
          <a:p>
            <a:r>
              <a:rPr lang="en-GB" sz="1400" b="1" dirty="0">
                <a:solidFill>
                  <a:schemeClr val="accent1"/>
                </a:solidFill>
              </a:rPr>
              <a:t>                 time</a:t>
            </a:r>
            <a:endParaRPr lang="en-GB" sz="1400" dirty="0">
              <a:solidFill>
                <a:schemeClr val="accent1"/>
              </a:solidFill>
            </a:endParaRPr>
          </a:p>
          <a:p>
            <a:r>
              <a:rPr lang="en-GB" sz="1400" b="1" dirty="0">
                <a:solidFill>
                  <a:schemeClr val="accent1"/>
                </a:solidFill>
              </a:rPr>
              <a:t>Time = 1000 m/20 m/s</a:t>
            </a:r>
            <a:endParaRPr lang="en-GB" sz="1400" dirty="0">
              <a:solidFill>
                <a:schemeClr val="accent1"/>
              </a:solidFill>
            </a:endParaRPr>
          </a:p>
          <a:p>
            <a:r>
              <a:rPr lang="en-GB" sz="1400" b="1" dirty="0">
                <a:solidFill>
                  <a:schemeClr val="accent1"/>
                </a:solidFill>
              </a:rPr>
              <a:t>Time = 50 s</a:t>
            </a:r>
            <a:endParaRPr lang="en-GB" sz="1400" dirty="0">
              <a:solidFill>
                <a:schemeClr val="accent1"/>
              </a:solidFill>
            </a:endParaRPr>
          </a:p>
        </p:txBody>
      </p:sp>
      <p:sp>
        <p:nvSpPr>
          <p:cNvPr id="5" name="Rectangle 4">
            <a:extLst>
              <a:ext uri="{FF2B5EF4-FFF2-40B4-BE49-F238E27FC236}">
                <a16:creationId xmlns:a16="http://schemas.microsoft.com/office/drawing/2014/main" id="{A5892B85-95A5-D627-9F83-CC22406FB7CD}"/>
              </a:ext>
            </a:extLst>
          </p:cNvPr>
          <p:cNvSpPr/>
          <p:nvPr/>
        </p:nvSpPr>
        <p:spPr>
          <a:xfrm>
            <a:off x="346364" y="3909045"/>
            <a:ext cx="6927272" cy="1924438"/>
          </a:xfrm>
          <a:prstGeom prst="rect">
            <a:avLst/>
          </a:prstGeom>
        </p:spPr>
        <p:txBody>
          <a:bodyPr wrap="square" numCol="2">
            <a:spAutoFit/>
          </a:bodyPr>
          <a:lstStyle/>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 = </a:t>
            </a:r>
            <a:r>
              <a:rPr lang="en-GB" sz="14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Time </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15 m/s = </a:t>
            </a:r>
            <a:r>
              <a:rPr lang="en-GB" sz="14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60 s </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endPar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endParaRPr>
          </a:p>
          <a:p>
            <a:pPr marL="914400">
              <a:lnSpc>
                <a:spcPct val="107000"/>
              </a:lnSpc>
            </a:pPr>
            <a:endPar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endParaRPr>
          </a:p>
          <a:p>
            <a:pPr marL="914400">
              <a:lnSpc>
                <a:spcPct val="107000"/>
              </a:lnSpc>
            </a:pPr>
            <a:endPar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endParaRPr>
          </a:p>
          <a:p>
            <a:pPr marL="914400">
              <a:lnSpc>
                <a:spcPct val="107000"/>
              </a:lnSpc>
            </a:pPr>
            <a:endPar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 = 15 m/s x 60 s</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spcAft>
                <a:spcPts val="800"/>
              </a:spcAft>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 = 900m</a:t>
            </a:r>
            <a:endParaRPr lang="en-GB" sz="14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83B96243-A847-5578-C8D9-E701E99DB16F}"/>
              </a:ext>
            </a:extLst>
          </p:cNvPr>
          <p:cNvSpPr/>
          <p:nvPr/>
        </p:nvSpPr>
        <p:spPr>
          <a:xfrm>
            <a:off x="346364" y="5430147"/>
            <a:ext cx="6096000" cy="1232902"/>
          </a:xfrm>
          <a:prstGeom prst="rect">
            <a:avLst/>
          </a:prstGeom>
        </p:spPr>
        <p:txBody>
          <a:bodyPr>
            <a:spAutoFit/>
          </a:bodyPr>
          <a:lstStyle/>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 = </a:t>
            </a:r>
            <a:r>
              <a:rPr lang="en-GB" sz="14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Time </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 = </a:t>
            </a:r>
            <a:r>
              <a:rPr lang="en-GB" sz="14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3000 m</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12 s </a:t>
            </a:r>
            <a:endParaRPr lang="en-GB" sz="1400" dirty="0">
              <a:solidFill>
                <a:schemeClr val="accent1"/>
              </a:solidFill>
              <a:latin typeface="Calibri" panose="020F0502020204030204" pitchFamily="34" charset="0"/>
              <a:ea typeface="Calibri" panose="020F0502020204030204" pitchFamily="34" charset="0"/>
            </a:endParaRPr>
          </a:p>
          <a:p>
            <a:pPr marL="914400">
              <a:lnSpc>
                <a:spcPct val="107000"/>
              </a:lnSpc>
              <a:spcAft>
                <a:spcPts val="800"/>
              </a:spcAft>
            </a:pPr>
            <a:r>
              <a:rPr lang="en-GB" sz="1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 = 250 m/s</a:t>
            </a:r>
            <a:endParaRPr lang="en-GB" sz="14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068343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CCE510F-011F-135D-903B-0E1C1BE2EFA0}"/>
              </a:ext>
            </a:extLst>
          </p:cNvPr>
          <p:cNvPicPr>
            <a:picLocks noChangeAspect="1"/>
          </p:cNvPicPr>
          <p:nvPr/>
        </p:nvPicPr>
        <p:blipFill>
          <a:blip r:embed="rId2"/>
          <a:srcRect b="11349"/>
          <a:stretch/>
        </p:blipFill>
        <p:spPr>
          <a:xfrm>
            <a:off x="540001" y="798352"/>
            <a:ext cx="8126018" cy="5290722"/>
          </a:xfrm>
          <a:prstGeom prst="rect">
            <a:avLst/>
          </a:prstGeom>
          <a:ln>
            <a:solidFill>
              <a:schemeClr val="tx1"/>
            </a:solidFill>
          </a:ln>
        </p:spPr>
      </p:pic>
      <p:sp>
        <p:nvSpPr>
          <p:cNvPr id="5" name="Title 1">
            <a:extLst>
              <a:ext uri="{FF2B5EF4-FFF2-40B4-BE49-F238E27FC236}">
                <a16:creationId xmlns:a16="http://schemas.microsoft.com/office/drawing/2014/main" id="{D0F5629B-41E0-81D2-BF9F-0C3C8DECD4DA}"/>
              </a:ext>
            </a:extLst>
          </p:cNvPr>
          <p:cNvSpPr>
            <a:spLocks noGrp="1"/>
          </p:cNvSpPr>
          <p:nvPr>
            <p:ph type="title"/>
          </p:nvPr>
        </p:nvSpPr>
        <p:spPr>
          <a:xfrm>
            <a:off x="540000" y="-1"/>
            <a:ext cx="10620000" cy="720000"/>
          </a:xfrm>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8919FF20-03CC-3207-A763-BC3642AAC479}"/>
              </a:ext>
            </a:extLst>
          </p:cNvPr>
          <p:cNvSpPr/>
          <p:nvPr/>
        </p:nvSpPr>
        <p:spPr>
          <a:xfrm>
            <a:off x="269547" y="1268074"/>
            <a:ext cx="2622834" cy="404534"/>
          </a:xfrm>
          <a:prstGeom prst="rect">
            <a:avLst/>
          </a:prstGeom>
        </p:spPr>
        <p:txBody>
          <a:bodyPr wrap="none">
            <a:spAutoFit/>
          </a:bodyPr>
          <a:lstStyle/>
          <a:p>
            <a:pPr marL="914400">
              <a:lnSpc>
                <a:spcPct val="107000"/>
              </a:lnSpc>
              <a:spcAft>
                <a:spcPts val="800"/>
              </a:spcAft>
              <a:tabLst>
                <a:tab pos="1308100" algn="l"/>
              </a:tabLst>
            </a:pPr>
            <a:r>
              <a:rPr lang="en-GB" sz="2000" b="1" dirty="0">
                <a:solidFill>
                  <a:schemeClr val="accent1"/>
                </a:solidFill>
                <a:latin typeface="Century Gothic" panose="020B0502020202020204" pitchFamily="34" charset="0"/>
                <a:ea typeface="Calibri" panose="020F0502020204030204" pitchFamily="34" charset="0"/>
              </a:rPr>
              <a:t>B-C and D-E</a:t>
            </a:r>
            <a:endParaRPr lang="en-GB" sz="2000" b="1"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D5FBF5CD-8AA1-C671-4FBE-4EA5CF546ED6}"/>
              </a:ext>
            </a:extLst>
          </p:cNvPr>
          <p:cNvSpPr/>
          <p:nvPr/>
        </p:nvSpPr>
        <p:spPr>
          <a:xfrm>
            <a:off x="269547" y="2002802"/>
            <a:ext cx="4314001" cy="404534"/>
          </a:xfrm>
          <a:prstGeom prst="rect">
            <a:avLst/>
          </a:prstGeom>
        </p:spPr>
        <p:txBody>
          <a:bodyPr wrap="none">
            <a:spAutoFit/>
          </a:bodyPr>
          <a:lstStyle/>
          <a:p>
            <a:pPr marL="914400">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A-B (slope is the steepest)</a:t>
            </a:r>
            <a:endParaRPr lang="en-GB" sz="2000" b="1"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1A743FC9-22BC-54CA-3704-07620AF23EC7}"/>
              </a:ext>
            </a:extLst>
          </p:cNvPr>
          <p:cNvSpPr/>
          <p:nvPr/>
        </p:nvSpPr>
        <p:spPr>
          <a:xfrm>
            <a:off x="627714" y="3042779"/>
            <a:ext cx="3029997" cy="404534"/>
          </a:xfrm>
          <a:prstGeom prst="rect">
            <a:avLst/>
          </a:prstGeom>
        </p:spPr>
        <p:txBody>
          <a:bodyPr wrap="none">
            <a:spAutoFit/>
          </a:bodyPr>
          <a:lstStyle/>
          <a:p>
            <a:pPr lvl="2">
              <a:lnSpc>
                <a:spcPct val="107000"/>
              </a:lnSpc>
              <a:spcAft>
                <a:spcPts val="800"/>
              </a:spcAft>
              <a:tabLst>
                <a:tab pos="1308100" algn="l"/>
              </a:tabLst>
            </a:pPr>
            <a:r>
              <a:rPr lang="en-GB" sz="2000" b="1" dirty="0">
                <a:solidFill>
                  <a:schemeClr val="accent1"/>
                </a:solidFill>
                <a:latin typeface="Century Gothic" panose="020B0502020202020204" pitchFamily="34" charset="0"/>
                <a:ea typeface="Calibri" panose="020F0502020204030204" pitchFamily="34" charset="0"/>
              </a:rPr>
              <a:t>constant speed</a:t>
            </a:r>
            <a:endParaRPr lang="en-GB" sz="2000" dirty="0">
              <a:solidFill>
                <a:schemeClr val="accent1"/>
              </a:solidFill>
              <a:effectLst/>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F94A66BE-65B5-1B66-70D3-10DA20D7DE71}"/>
              </a:ext>
            </a:extLst>
          </p:cNvPr>
          <p:cNvSpPr/>
          <p:nvPr/>
        </p:nvSpPr>
        <p:spPr>
          <a:xfrm>
            <a:off x="1544575" y="3656506"/>
            <a:ext cx="1470274" cy="400110"/>
          </a:xfrm>
          <a:prstGeom prst="rect">
            <a:avLst/>
          </a:prstGeom>
        </p:spPr>
        <p:txBody>
          <a:bodyPr wrap="none">
            <a:spAutoFit/>
          </a:bodyPr>
          <a:lstStyle/>
          <a:p>
            <a:r>
              <a:rPr lang="en-GB" sz="20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stationary</a:t>
            </a:r>
            <a:r>
              <a:rPr lang="en-GB" sz="2000" b="1" dirty="0">
                <a:solidFill>
                  <a:schemeClr val="accent1"/>
                </a:solidFill>
              </a:rPr>
              <a:t> </a:t>
            </a:r>
          </a:p>
        </p:txBody>
      </p:sp>
      <p:sp>
        <p:nvSpPr>
          <p:cNvPr id="10" name="Rectangle 9">
            <a:extLst>
              <a:ext uri="{FF2B5EF4-FFF2-40B4-BE49-F238E27FC236}">
                <a16:creationId xmlns:a16="http://schemas.microsoft.com/office/drawing/2014/main" id="{684AB13B-1C02-9E30-B4C9-5FA19580FA76}"/>
              </a:ext>
            </a:extLst>
          </p:cNvPr>
          <p:cNvSpPr/>
          <p:nvPr/>
        </p:nvSpPr>
        <p:spPr>
          <a:xfrm>
            <a:off x="1511874" y="4386599"/>
            <a:ext cx="3036409" cy="400110"/>
          </a:xfrm>
          <a:prstGeom prst="rect">
            <a:avLst/>
          </a:prstGeom>
        </p:spPr>
        <p:txBody>
          <a:bodyPr wrap="none">
            <a:spAutoFit/>
          </a:bodyPr>
          <a:lstStyle/>
          <a:p>
            <a:r>
              <a:rPr lang="en-GB" sz="20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constant slower speed</a:t>
            </a:r>
            <a:r>
              <a:rPr lang="en-GB" sz="2000" b="1" dirty="0">
                <a:solidFill>
                  <a:schemeClr val="accent1"/>
                </a:solidFill>
              </a:rPr>
              <a:t> </a:t>
            </a:r>
          </a:p>
        </p:txBody>
      </p:sp>
      <p:sp>
        <p:nvSpPr>
          <p:cNvPr id="11" name="Rectangle 10">
            <a:extLst>
              <a:ext uri="{FF2B5EF4-FFF2-40B4-BE49-F238E27FC236}">
                <a16:creationId xmlns:a16="http://schemas.microsoft.com/office/drawing/2014/main" id="{0E4EAACB-F028-7605-E3D6-66AF2D5194D6}"/>
              </a:ext>
            </a:extLst>
          </p:cNvPr>
          <p:cNvSpPr/>
          <p:nvPr/>
        </p:nvSpPr>
        <p:spPr>
          <a:xfrm>
            <a:off x="1523793" y="5108121"/>
            <a:ext cx="1470274" cy="400110"/>
          </a:xfrm>
          <a:prstGeom prst="rect">
            <a:avLst/>
          </a:prstGeom>
        </p:spPr>
        <p:txBody>
          <a:bodyPr wrap="none">
            <a:spAutoFit/>
          </a:bodyPr>
          <a:lstStyle/>
          <a:p>
            <a:r>
              <a:rPr lang="en-GB" sz="20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stationary</a:t>
            </a:r>
            <a:r>
              <a:rPr lang="en-GB" sz="2000" b="1" dirty="0">
                <a:solidFill>
                  <a:schemeClr val="accent1"/>
                </a:solidFill>
              </a:rPr>
              <a:t> </a:t>
            </a:r>
          </a:p>
        </p:txBody>
      </p:sp>
      <p:sp>
        <p:nvSpPr>
          <p:cNvPr id="12" name="Rectangle 11">
            <a:extLst>
              <a:ext uri="{FF2B5EF4-FFF2-40B4-BE49-F238E27FC236}">
                <a16:creationId xmlns:a16="http://schemas.microsoft.com/office/drawing/2014/main" id="{5240D148-E58A-1E6B-3650-37FABD08A733}"/>
              </a:ext>
            </a:extLst>
          </p:cNvPr>
          <p:cNvSpPr/>
          <p:nvPr/>
        </p:nvSpPr>
        <p:spPr>
          <a:xfrm>
            <a:off x="1544575" y="5752605"/>
            <a:ext cx="4895892" cy="400110"/>
          </a:xfrm>
          <a:prstGeom prst="rect">
            <a:avLst/>
          </a:prstGeom>
        </p:spPr>
        <p:txBody>
          <a:bodyPr wrap="none">
            <a:spAutoFit/>
          </a:bodyPr>
          <a:lstStyle/>
          <a:p>
            <a:r>
              <a:rPr lang="en-GB" sz="20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constant speed (same speed as C-D)</a:t>
            </a:r>
            <a:r>
              <a:rPr lang="en-GB" sz="2000" b="1" dirty="0">
                <a:solidFill>
                  <a:schemeClr val="accent1"/>
                </a:solidFill>
              </a:rPr>
              <a:t> </a:t>
            </a:r>
          </a:p>
        </p:txBody>
      </p:sp>
    </p:spTree>
    <p:extLst>
      <p:ext uri="{BB962C8B-B14F-4D97-AF65-F5344CB8AC3E}">
        <p14:creationId xmlns:p14="http://schemas.microsoft.com/office/powerpoint/2010/main" val="3497105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57220"/>
            <a:ext cx="10157040" cy="5539978"/>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Which is the best definition of resultant force?</a:t>
            </a:r>
          </a:p>
          <a:p>
            <a:pPr marL="457200" indent="-457200">
              <a:buFont typeface="Wingdings" pitchFamily="2" charset="2"/>
              <a:buChar char="q"/>
            </a:pPr>
            <a:r>
              <a:rPr lang="en-GB" sz="2400">
                <a:latin typeface="Century Gothic" panose="020B0502020202020204" pitchFamily="34" charset="0"/>
              </a:rPr>
              <a:t>A. When the forces acting on an object cancel each other out</a:t>
            </a:r>
          </a:p>
          <a:p>
            <a:pPr marL="457200" indent="-457200">
              <a:buFont typeface="Wingdings" pitchFamily="2" charset="2"/>
              <a:buChar char="q"/>
            </a:pPr>
            <a:r>
              <a:rPr lang="en-GB" sz="2400">
                <a:latin typeface="Century Gothic" panose="020B0502020202020204" pitchFamily="34" charset="0"/>
              </a:rPr>
              <a:t>B. An interaction between two objects</a:t>
            </a:r>
          </a:p>
          <a:p>
            <a:pPr marL="457200" indent="-457200">
              <a:buFont typeface="Wingdings" pitchFamily="2" charset="2"/>
              <a:buChar char="q"/>
            </a:pPr>
            <a:r>
              <a:rPr lang="en-GB" sz="2400">
                <a:latin typeface="Century Gothic" panose="020B0502020202020204" pitchFamily="34" charset="0"/>
              </a:rPr>
              <a:t>C. The net force acting on an object</a:t>
            </a:r>
          </a:p>
          <a:p>
            <a:endParaRPr lang="en-GB" sz="2400">
              <a:latin typeface="Century Gothic" panose="020B0502020202020204" pitchFamily="34" charset="0"/>
            </a:endParaRPr>
          </a:p>
          <a:p>
            <a:r>
              <a:rPr lang="en-GB" sz="2400">
                <a:latin typeface="Century Gothic" panose="020B0502020202020204" pitchFamily="34" charset="0"/>
              </a:rPr>
              <a:t>2. The speed of a car that travels 100 metres in 5 seconds is…</a:t>
            </a:r>
          </a:p>
          <a:p>
            <a:pPr marL="457200" indent="-457200">
              <a:buFont typeface="Wingdings" pitchFamily="2" charset="2"/>
              <a:buChar char="q"/>
            </a:pPr>
            <a:r>
              <a:rPr lang="en-GB" sz="2400">
                <a:latin typeface="Century Gothic" panose="020B0502020202020204" pitchFamily="34" charset="0"/>
              </a:rPr>
              <a:t>A. 20 m/s</a:t>
            </a:r>
          </a:p>
          <a:p>
            <a:pPr marL="457200" indent="-457200">
              <a:buFont typeface="Wingdings" pitchFamily="2" charset="2"/>
              <a:buChar char="q"/>
            </a:pPr>
            <a:r>
              <a:rPr lang="en-GB" sz="2400">
                <a:latin typeface="Century Gothic" panose="020B0502020202020204" pitchFamily="34" charset="0"/>
              </a:rPr>
              <a:t>B. 0.05 m/s</a:t>
            </a:r>
          </a:p>
          <a:p>
            <a:pPr marL="457200" indent="-457200">
              <a:buFont typeface="Wingdings" pitchFamily="2" charset="2"/>
              <a:buChar char="q"/>
            </a:pPr>
            <a:r>
              <a:rPr lang="en-GB" sz="2400">
                <a:latin typeface="Century Gothic" panose="020B0502020202020204" pitchFamily="34" charset="0"/>
              </a:rPr>
              <a:t>C. 500 m/s</a:t>
            </a:r>
          </a:p>
          <a:p>
            <a:endParaRPr lang="en-GB" sz="2400">
              <a:latin typeface="Century Gothic" panose="020B0502020202020204" pitchFamily="34" charset="0"/>
            </a:endParaRPr>
          </a:p>
          <a:p>
            <a:r>
              <a:rPr lang="en-GB" sz="2400">
                <a:latin typeface="Century Gothic" panose="020B0502020202020204" pitchFamily="34" charset="0"/>
              </a:rPr>
              <a:t>3. A horizontal line on a distance-time graph represents…</a:t>
            </a:r>
          </a:p>
          <a:p>
            <a:pPr marL="457200" indent="-457200">
              <a:buFont typeface="Wingdings" pitchFamily="2" charset="2"/>
              <a:buChar char="q"/>
            </a:pPr>
            <a:r>
              <a:rPr lang="en-GB" sz="2400">
                <a:latin typeface="Century Gothic" panose="020B0502020202020204" pitchFamily="34" charset="0"/>
              </a:rPr>
              <a:t>A. An object moving at constant speed</a:t>
            </a:r>
          </a:p>
          <a:p>
            <a:pPr marL="457200" indent="-457200">
              <a:buFont typeface="Wingdings" pitchFamily="2" charset="2"/>
              <a:buChar char="q"/>
            </a:pPr>
            <a:r>
              <a:rPr lang="en-GB" sz="2400">
                <a:latin typeface="Century Gothic" panose="020B0502020202020204" pitchFamily="34" charset="0"/>
              </a:rPr>
              <a:t>B. An object accelerating</a:t>
            </a:r>
          </a:p>
          <a:p>
            <a:pPr marL="457200" indent="-457200">
              <a:buFont typeface="Wingdings" pitchFamily="2" charset="2"/>
              <a:buChar char="q"/>
            </a:pPr>
            <a:r>
              <a:rPr lang="en-GB" sz="2400">
                <a:latin typeface="Century Gothic" panose="020B0502020202020204" pitchFamily="34" charset="0"/>
              </a:rPr>
              <a:t>C. A stationary object</a:t>
            </a:r>
          </a:p>
          <a:p>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60416" y="169970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0416" y="278033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71328" y="535365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F9B6C7C8-2530-5F44-ABB5-4CF5F50ADB05}"/>
              </a:ext>
            </a:extLst>
          </p:cNvPr>
          <p:cNvSpPr txBox="1">
            <a:spLocks/>
          </p:cNvSpPr>
          <p:nvPr/>
        </p:nvSpPr>
        <p:spPr>
          <a:xfrm>
            <a:off x="567592" y="-12378"/>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16578852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a:latin typeface="Century Gothic" panose="020B0502020202020204" pitchFamily="34" charset="0"/>
                        </a:rPr>
                        <a:t>Lesson P3.1.1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2612979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10959600"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definition of a force.</a:t>
            </a:r>
          </a:p>
          <a:p>
            <a:pPr marL="457200" marR="0" lvl="0" indent="-457200" algn="l" rtl="0">
              <a:spcBef>
                <a:spcPts val="0"/>
              </a:spcBef>
              <a:spcAft>
                <a:spcPts val="0"/>
              </a:spcAft>
              <a:buClr>
                <a:schemeClr val="dk1"/>
              </a:buClr>
              <a:buSzPts val="2400"/>
              <a:buFont typeface="Century Gothic"/>
              <a:buAutoNum type="arabicPeriod"/>
            </a:pPr>
            <a:endParaRPr sz="2400">
              <a:latin typeface="Century Gothic" panose="020B0502020202020204" pitchFamily="34" charset="0"/>
            </a:endParaRPr>
          </a:p>
          <a:p>
            <a:pPr marL="457200" marR="0" lvl="0" indent="-45720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None/>
            </a:pPr>
            <a:r>
              <a:rPr lang="en-GB" sz="2400">
                <a:solidFill>
                  <a:schemeClr val="dk1"/>
                </a:solidFill>
                <a:latin typeface="Century Gothic" panose="020B0502020202020204" pitchFamily="34" charset="0"/>
                <a:ea typeface="Century Gothic"/>
                <a:cs typeface="Century Gothic"/>
                <a:sym typeface="Century Gothic"/>
              </a:rPr>
              <a:t>2.  State the SI unit for force.</a:t>
            </a:r>
            <a:endParaRPr sz="2400">
              <a:latin typeface="Century Gothic" panose="020B0502020202020204" pitchFamily="34" charset="0"/>
            </a:endParaRPr>
          </a:p>
          <a:p>
            <a:pPr marL="457200" marR="0" lvl="0" indent="-45720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3"/>
            </a:pPr>
            <a:r>
              <a:rPr lang="en-GB" sz="2400">
                <a:solidFill>
                  <a:schemeClr val="dk1"/>
                </a:solidFill>
                <a:latin typeface="Century Gothic" panose="020B0502020202020204" pitchFamily="34" charset="0"/>
                <a:ea typeface="Century Gothic"/>
                <a:cs typeface="Century Gothic"/>
                <a:sym typeface="Century Gothic"/>
              </a:rPr>
              <a:t>Explain the difference between contact and non-contact forces.</a:t>
            </a:r>
          </a:p>
          <a:p>
            <a:pPr marL="457200" marR="0" lvl="0" indent="-457200" algn="l" rtl="0">
              <a:spcBef>
                <a:spcPts val="0"/>
              </a:spcBef>
              <a:spcAft>
                <a:spcPts val="0"/>
              </a:spcAft>
              <a:buAutoNum type="arabicPeriod" startAt="3"/>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AutoNum type="arabicPeriod" startAt="3"/>
            </a:pPr>
            <a:endParaRPr lang="en-GB" sz="2400">
              <a:solidFill>
                <a:schemeClr val="dk1"/>
              </a:solidFill>
              <a:latin typeface="Century Gothic" panose="020B0502020202020204" pitchFamily="34" charset="0"/>
              <a:sym typeface="Century Gothic"/>
            </a:endParaRPr>
          </a:p>
          <a:p>
            <a:pPr marL="457200" indent="-457200">
              <a:buFontTx/>
              <a:buAutoNum type="arabicPeriod" startAt="3"/>
            </a:pPr>
            <a:r>
              <a:rPr lang="en-GB" sz="2400">
                <a:latin typeface="Century Gothic" panose="020B0502020202020204" pitchFamily="34" charset="0"/>
              </a:rPr>
              <a:t>Explain the difference between balanced and unbalanced forces.</a:t>
            </a:r>
          </a:p>
          <a:p>
            <a:pPr marL="457200" indent="-457200">
              <a:buFontTx/>
              <a:buAutoNum type="arabicPeriod" startAt="3"/>
            </a:pPr>
            <a:endParaRPr lang="en-GB" sz="2400">
              <a:latin typeface="Century Gothic" panose="020B0502020202020204" pitchFamily="34" charset="0"/>
            </a:endParaRPr>
          </a:p>
          <a:p>
            <a:pPr marL="457200" indent="-457200">
              <a:buFontTx/>
              <a:buAutoNum type="arabicPeriod" startAt="3"/>
            </a:pPr>
            <a:endParaRPr lang="en-GB" sz="2400">
              <a:latin typeface="Century Gothic" panose="020B0502020202020204" pitchFamily="34" charset="0"/>
            </a:endParaRPr>
          </a:p>
          <a:p>
            <a:pPr marL="457200" indent="-457200">
              <a:buFontTx/>
              <a:buAutoNum type="arabicPeriod" startAt="3"/>
            </a:pPr>
            <a:endParaRPr lang="en-GB" sz="2400">
              <a:latin typeface="Century Gothic" panose="020B0502020202020204" pitchFamily="34" charset="0"/>
            </a:endParaRPr>
          </a:p>
          <a:p>
            <a:pPr marL="457200" indent="-457200">
              <a:buFontTx/>
              <a:buAutoNum type="arabicPeriod" startAt="3"/>
            </a:pPr>
            <a:endParaRPr lang="en-GB" sz="2400">
              <a:latin typeface="Century Gothic" panose="020B0502020202020204" pitchFamily="34" charset="0"/>
            </a:endParaRPr>
          </a:p>
          <a:p>
            <a:pPr marL="457200" indent="-457200">
              <a:buFontTx/>
              <a:buAutoNum type="arabicPeriod" startAt="3"/>
            </a:pPr>
            <a:r>
              <a:rPr lang="en-GB" sz="2400">
                <a:latin typeface="Century Gothic" panose="020B0502020202020204" pitchFamily="34" charset="0"/>
              </a:rPr>
              <a:t>State the definition of speed.</a:t>
            </a:r>
            <a:endParaRPr sz="2400">
              <a:latin typeface="Century Gothic" panose="020B0502020202020204" pitchFamily="34" charset="0"/>
            </a:endParaRPr>
          </a:p>
        </p:txBody>
      </p:sp>
      <p:sp>
        <p:nvSpPr>
          <p:cNvPr id="94" name="Google Shape;94;g7947b471f8_0_186"/>
          <p:cNvSpPr txBox="1"/>
          <p:nvPr/>
        </p:nvSpPr>
        <p:spPr>
          <a:xfrm>
            <a:off x="973375" y="1611542"/>
            <a:ext cx="10448285"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A push, pull or twist that can change the shape, speed or direction of an object.</a:t>
            </a:r>
            <a:endParaRPr b="1" dirty="0">
              <a:solidFill>
                <a:schemeClr val="accent1"/>
              </a:solidFill>
              <a:latin typeface="Century Gothic" panose="020B0502020202020204" pitchFamily="34" charset="0"/>
            </a:endParaRPr>
          </a:p>
        </p:txBody>
      </p:sp>
      <p:sp>
        <p:nvSpPr>
          <p:cNvPr id="95" name="Google Shape;95;g7947b471f8_0_186"/>
          <p:cNvSpPr txBox="1"/>
          <p:nvPr/>
        </p:nvSpPr>
        <p:spPr>
          <a:xfrm>
            <a:off x="973375" y="2727827"/>
            <a:ext cx="7364291" cy="376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Newtons (N).</a:t>
            </a:r>
            <a:endParaRPr sz="2400" b="1" dirty="0">
              <a:solidFill>
                <a:schemeClr val="accent1"/>
              </a:solidFill>
              <a:latin typeface="Century Gothic" panose="020B0502020202020204" pitchFamily="34" charset="0"/>
              <a:ea typeface="Century Gothic"/>
              <a:cs typeface="Century Gothic"/>
              <a:sym typeface="Century Gothic"/>
            </a:endParaRPr>
          </a:p>
        </p:txBody>
      </p:sp>
      <p:sp>
        <p:nvSpPr>
          <p:cNvPr id="96" name="Google Shape;96;g7947b471f8_0_186"/>
          <p:cNvSpPr txBox="1"/>
          <p:nvPr/>
        </p:nvSpPr>
        <p:spPr>
          <a:xfrm>
            <a:off x="973374" y="3465417"/>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Contact forces need objects to be physically touching in order to act, non-contact forces act over a distance.</a:t>
            </a:r>
            <a:endParaRPr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Prior Knowledge Review</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84108" y="4511503"/>
            <a:ext cx="9176266" cy="1569660"/>
          </a:xfrm>
          <a:prstGeom prst="rect">
            <a:avLst/>
          </a:prstGeom>
        </p:spPr>
        <p:txBody>
          <a:bodyPr wrap="square">
            <a:spAutoFit/>
          </a:bodyPr>
          <a:lstStyle/>
          <a:p>
            <a:r>
              <a:rPr lang="en-GB" sz="2400" b="1">
                <a:solidFill>
                  <a:schemeClr val="accent1"/>
                </a:solidFill>
                <a:latin typeface="Century Gothic" panose="020B0502020202020204" pitchFamily="34" charset="0"/>
              </a:rPr>
              <a:t>Balanced forces are equal in size and opposite in direction, whereas unbalanced forces are not. Balanced forces do not cause a change in motion  whereas unbalanced forces can change the shape, speed or direction of an object.</a:t>
            </a:r>
            <a:endParaRPr lang="en-US" sz="2400" b="1">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928179" y="6350259"/>
            <a:ext cx="9132195" cy="461665"/>
          </a:xfrm>
          <a:prstGeom prst="rect">
            <a:avLst/>
          </a:prstGeom>
        </p:spPr>
        <p:txBody>
          <a:bodyPr wrap="square">
            <a:spAutoFit/>
          </a:bodyPr>
          <a:lstStyle/>
          <a:p>
            <a:r>
              <a:rPr lang="en-GB" sz="2400" b="1">
                <a:solidFill>
                  <a:schemeClr val="accent1"/>
                </a:solidFill>
                <a:latin typeface="Century Gothic" panose="020B0502020202020204" pitchFamily="34" charset="0"/>
              </a:rPr>
              <a:t>The distance covered per unit time.</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Lst>
          </a:blip>
          <a:stretch>
            <a:fillRect/>
          </a:stretch>
        </p:blipFill>
        <p:spPr>
          <a:xfrm>
            <a:off x="10548909" y="5498835"/>
            <a:ext cx="1120491" cy="1196641"/>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21191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5540DD-A569-48F0-CAD4-F92E5D09F05B}"/>
              </a:ext>
            </a:extLst>
          </p:cNvPr>
          <p:cNvPicPr>
            <a:picLocks noChangeAspect="1"/>
          </p:cNvPicPr>
          <p:nvPr/>
        </p:nvPicPr>
        <p:blipFill>
          <a:blip r:embed="rId3"/>
          <a:stretch>
            <a:fillRect/>
          </a:stretch>
        </p:blipFill>
        <p:spPr>
          <a:xfrm>
            <a:off x="7036104" y="-217152"/>
            <a:ext cx="5497725" cy="5404544"/>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473213" cy="503998"/>
          </a:xfrm>
        </p:spPr>
        <p:txBody>
          <a:bodyPr/>
          <a:lstStyle/>
          <a:p>
            <a:r>
              <a:rPr lang="en-US" dirty="0">
                <a:latin typeface="Century Gothic" panose="020B0502020202020204" pitchFamily="34" charset="0"/>
              </a:rPr>
              <a:t>Prior Knowledge Review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13/12/2024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893026" y="1032268"/>
            <a:ext cx="837234" cy="432292"/>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Lst>
          </a:blip>
          <a:stretch>
            <a:fillRect/>
          </a:stretch>
        </p:blipFill>
        <p:spPr>
          <a:xfrm>
            <a:off x="1022991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511261"/>
            <a:ext cx="5116229" cy="2616101"/>
          </a:xfrm>
          <a:prstGeom prst="rect">
            <a:avLst/>
          </a:prstGeom>
          <a:noFill/>
        </p:spPr>
        <p:txBody>
          <a:bodyPr wrap="square" rtlCol="0">
            <a:spAutoFit/>
          </a:bodyPr>
          <a:lstStyle/>
          <a:p>
            <a:pPr marL="342900" lvl="0" indent="-342900">
              <a:buFont typeface="Wingdings" pitchFamily="2" charset="2"/>
              <a:buChar char="Ø"/>
            </a:pPr>
            <a:r>
              <a:rPr lang="en-US" sz="2000" b="1"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Define and calculate resultant force</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Interpret distance-time graphs</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Describe the effects of unbalanced forces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B7057822-02DF-B54E-B677-AFCF3A8B90F4}"/>
              </a:ext>
            </a:extLst>
          </p:cNvPr>
          <p:cNvSpPr/>
          <p:nvPr/>
        </p:nvSpPr>
        <p:spPr>
          <a:xfrm>
            <a:off x="2160590" y="4901505"/>
            <a:ext cx="2054949"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force</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E66EC577-6BFD-CA41-B3C0-477241C30D56}"/>
              </a:ext>
            </a:extLst>
          </p:cNvPr>
          <p:cNvSpPr/>
          <p:nvPr/>
        </p:nvSpPr>
        <p:spPr>
          <a:xfrm>
            <a:off x="4383939" y="4901505"/>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contact</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CAD396C6-6408-8340-BB92-14755C86ABC3}"/>
              </a:ext>
            </a:extLst>
          </p:cNvPr>
          <p:cNvSpPr/>
          <p:nvPr/>
        </p:nvSpPr>
        <p:spPr>
          <a:xfrm>
            <a:off x="6931746" y="4897123"/>
            <a:ext cx="2720310"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non-contact</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DD4CFE9E-716D-DB4F-85DB-61DD5BEBDDED}"/>
              </a:ext>
            </a:extLst>
          </p:cNvPr>
          <p:cNvSpPr/>
          <p:nvPr/>
        </p:nvSpPr>
        <p:spPr>
          <a:xfrm>
            <a:off x="2160590" y="5781960"/>
            <a:ext cx="240802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resultant</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02181D1D-42B7-C24A-B966-B12FB11ACE68}"/>
              </a:ext>
            </a:extLst>
          </p:cNvPr>
          <p:cNvSpPr/>
          <p:nvPr/>
        </p:nvSpPr>
        <p:spPr>
          <a:xfrm>
            <a:off x="4702312" y="5772110"/>
            <a:ext cx="2147939"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speed</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C6DA82C7-29A5-4343-BBCF-C7A4C1AE1FC4}"/>
              </a:ext>
            </a:extLst>
          </p:cNvPr>
          <p:cNvSpPr/>
          <p:nvPr/>
        </p:nvSpPr>
        <p:spPr>
          <a:xfrm>
            <a:off x="6977774" y="5772109"/>
            <a:ext cx="2674282" cy="72000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52487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950FEE-FDE1-428B-ADF5-2214F34239FD}"/>
              </a:ext>
            </a:extLst>
          </p:cNvPr>
          <p:cNvPicPr>
            <a:picLocks noChangeAspect="1"/>
          </p:cNvPicPr>
          <p:nvPr/>
        </p:nvPicPr>
        <p:blipFill>
          <a:blip r:embed="rId3"/>
          <a:stretch>
            <a:fillRect/>
          </a:stretch>
        </p:blipFill>
        <p:spPr>
          <a:xfrm>
            <a:off x="3981682" y="989140"/>
            <a:ext cx="7342925" cy="6750084"/>
          </a:xfrm>
          <a:prstGeom prst="rect">
            <a:avLst/>
          </a:prstGeom>
          <a:ln>
            <a:solidFill>
              <a:schemeClr val="tx1"/>
            </a:solidFill>
          </a:ln>
        </p:spPr>
      </p:pic>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a:xfrm>
            <a:off x="267626" y="0"/>
            <a:ext cx="10620000" cy="720000"/>
          </a:xfrm>
        </p:spPr>
        <p:txBody>
          <a:bodyPr/>
          <a:lstStyle/>
          <a:p>
            <a:r>
              <a:rPr lang="en-GB" dirty="0">
                <a:latin typeface="Century Gothic" panose="020B0502020202020204" pitchFamily="34" charset="0"/>
              </a:rPr>
              <a:t>The Big Idea: Forces Predict Motion</a:t>
            </a:r>
          </a:p>
        </p:txBody>
      </p:sp>
    </p:spTree>
    <p:extLst>
      <p:ext uri="{BB962C8B-B14F-4D97-AF65-F5344CB8AC3E}">
        <p14:creationId xmlns:p14="http://schemas.microsoft.com/office/powerpoint/2010/main" val="10945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40000" y="1080000"/>
            <a:ext cx="8832600" cy="3693319"/>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Draw a free-body diagram to show the following forces acting on a box that is being pulled along a table:</a:t>
            </a:r>
          </a:p>
          <a:p>
            <a:pPr marL="800100" lvl="1" indent="-342900">
              <a:buFont typeface="Arial" panose="020B0604020202020204" pitchFamily="34" charset="0"/>
              <a:buChar char="•"/>
            </a:pPr>
            <a:r>
              <a:rPr lang="en-GB" sz="2400" dirty="0">
                <a:latin typeface="Century Gothic" panose="020B0502020202020204" pitchFamily="34" charset="0"/>
              </a:rPr>
              <a:t>15 N Weight</a:t>
            </a:r>
          </a:p>
          <a:p>
            <a:pPr marL="800100" lvl="1" indent="-342900">
              <a:buFont typeface="Arial" panose="020B0604020202020204" pitchFamily="34" charset="0"/>
              <a:buChar char="•"/>
            </a:pPr>
            <a:r>
              <a:rPr lang="en-GB" sz="2400" dirty="0">
                <a:latin typeface="Century Gothic" panose="020B0502020202020204" pitchFamily="34" charset="0"/>
              </a:rPr>
              <a:t>15 N Normal force </a:t>
            </a:r>
          </a:p>
          <a:p>
            <a:pPr marL="800100" lvl="1" indent="-342900">
              <a:buFont typeface="Arial" panose="020B0604020202020204" pitchFamily="34" charset="0"/>
              <a:buChar char="•"/>
            </a:pPr>
            <a:r>
              <a:rPr lang="en-GB" sz="2400" dirty="0">
                <a:latin typeface="Century Gothic" panose="020B0502020202020204" pitchFamily="34" charset="0"/>
              </a:rPr>
              <a:t>20 N Pulling force (to the right)</a:t>
            </a:r>
          </a:p>
          <a:p>
            <a:pPr marL="800100" lvl="1" indent="-342900">
              <a:buFont typeface="Arial" panose="020B0604020202020204" pitchFamily="34" charset="0"/>
              <a:buChar char="•"/>
            </a:pPr>
            <a:r>
              <a:rPr lang="en-GB" sz="2400" dirty="0">
                <a:latin typeface="Century Gothic" panose="020B0502020202020204" pitchFamily="34" charset="0"/>
              </a:rPr>
              <a:t>10 N Friction</a:t>
            </a:r>
          </a:p>
          <a:p>
            <a:pPr lvl="1"/>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b="1" dirty="0">
                <a:latin typeface="Century Gothic" panose="020B0502020202020204" pitchFamily="34" charset="0"/>
              </a:rPr>
              <a:t>Calculate the resultant force in this scenario. </a:t>
            </a:r>
          </a:p>
          <a:p>
            <a:pPr marL="152400" marR="0" lvl="0" algn="l" rtl="0">
              <a:spcBef>
                <a:spcPts val="0"/>
              </a:spcBef>
              <a:spcAft>
                <a:spcPts val="0"/>
              </a:spcAft>
              <a:buClr>
                <a:schemeClr val="dk1"/>
              </a:buClr>
              <a:buSzPts val="2400"/>
            </a:pPr>
            <a:endParaRPr sz="2400" dirty="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Forces and Motion Review</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7994400" cy="4524315"/>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What are the SI units of mass and weight?</a:t>
            </a:r>
          </a:p>
          <a:p>
            <a:pPr marL="457200" marR="0" lvl="0" indent="-457200" algn="l" rtl="0">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endParaRPr/>
          </a:p>
          <a:p>
            <a:pPr marL="609600" marR="0" lvl="0" indent="-457200" algn="l" rtl="0">
              <a:spcBef>
                <a:spcPts val="0"/>
              </a:spcBef>
              <a:spcAft>
                <a:spcPts val="0"/>
              </a:spcAft>
              <a:buClr>
                <a:schemeClr val="dk1"/>
              </a:buClr>
              <a:buSzPts val="2400"/>
              <a:buFont typeface="+mj-lt"/>
              <a:buAutoNum type="arabicPeriod"/>
            </a:pPr>
            <a:endParaRPr sz="240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the definition of resultant force.</a:t>
            </a:r>
          </a:p>
          <a:p>
            <a:pPr marL="457200" marR="0" lvl="0" indent="-457200" algn="l" rtl="0">
              <a:spcBef>
                <a:spcPts val="0"/>
              </a:spcBef>
              <a:spcAft>
                <a:spcPts val="0"/>
              </a:spcAft>
              <a:buClr>
                <a:schemeClr val="dk1"/>
              </a:buClr>
              <a:buSzPts val="2400"/>
              <a:buFont typeface="+mj-lt"/>
              <a:buAutoNum type="arabicPeriod"/>
            </a:pPr>
            <a:endParaRPr lang="en-GB">
              <a:sym typeface="Century Gothic"/>
            </a:endParaRPr>
          </a:p>
          <a:p>
            <a:pPr marL="457200" marR="0" lvl="0" indent="-457200" algn="l" rtl="0">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2 non-contact forces.</a:t>
            </a:r>
          </a:p>
          <a:p>
            <a:pPr marL="457200" marR="0" lvl="0" indent="-457200" algn="l" rtl="0">
              <a:spcBef>
                <a:spcPts val="0"/>
              </a:spcBef>
              <a:spcAft>
                <a:spcPts val="0"/>
              </a:spcAft>
              <a:buClr>
                <a:schemeClr val="dk1"/>
              </a:buClr>
              <a:buSzPts val="2400"/>
              <a:buFont typeface="+mj-lt"/>
              <a:buAutoNum type="arabicPeriod"/>
            </a:pPr>
            <a:endParaRPr/>
          </a:p>
          <a:p>
            <a:pPr marL="609600" marR="0" lvl="0" indent="-457200" algn="l" rtl="0">
              <a:spcBef>
                <a:spcPts val="0"/>
              </a:spcBef>
              <a:spcAft>
                <a:spcPts val="0"/>
              </a:spcAft>
              <a:buClr>
                <a:schemeClr val="dk1"/>
              </a:buClr>
              <a:buSzPts val="2400"/>
              <a:buFont typeface="+mj-lt"/>
              <a:buAutoNum type="arabicPeriod"/>
            </a:pPr>
            <a:endParaRPr sz="2400" b="1">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What is the resultant force acting on an object when the forces are balanced?</a:t>
            </a:r>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Quick Quiz:</a:t>
            </a:r>
            <a:endParaRPr lang="en-GB"/>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1010498" y="1420379"/>
            <a:ext cx="8544982"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dirty="0">
                <a:solidFill>
                  <a:schemeClr val="accent1"/>
                </a:solidFill>
                <a:latin typeface="+mj-lt"/>
                <a:sym typeface="Century Gothic"/>
              </a:rPr>
              <a:t>The SI unit for mass is kilograms (kg) and the SI unit for weight is Newtons (N).</a:t>
            </a:r>
            <a:endParaRPr dirty="0">
              <a:solidFill>
                <a:schemeClr val="accent1"/>
              </a:solidFill>
              <a:latin typeface="Georgia" panose="02040502050405020303" pitchFamily="18" charset="0"/>
            </a:endParaRPr>
          </a:p>
        </p:txBody>
      </p:sp>
      <p:sp>
        <p:nvSpPr>
          <p:cNvPr id="12" name="Google Shape;94;g7947b471f8_0_186">
            <a:extLst>
              <a:ext uri="{FF2B5EF4-FFF2-40B4-BE49-F238E27FC236}">
                <a16:creationId xmlns:a16="http://schemas.microsoft.com/office/drawing/2014/main" id="{B23D72E3-E04A-B747-B8E7-9B9CEF2339EB}"/>
              </a:ext>
            </a:extLst>
          </p:cNvPr>
          <p:cNvSpPr txBox="1"/>
          <p:nvPr/>
        </p:nvSpPr>
        <p:spPr>
          <a:xfrm>
            <a:off x="1010498" y="2800440"/>
            <a:ext cx="8544982"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a:solidFill>
                  <a:schemeClr val="accent1"/>
                </a:solidFill>
                <a:latin typeface="+mj-lt"/>
                <a:sym typeface="Century Gothic"/>
              </a:rPr>
              <a:t>The net force acting on an object (the overall effect of all the forces acting on an object). </a:t>
            </a:r>
            <a:endParaRPr>
              <a:solidFill>
                <a:schemeClr val="accent1"/>
              </a:solidFill>
              <a:latin typeface="Georgia" panose="02040502050405020303" pitchFamily="18" charset="0"/>
            </a:endParaRPr>
          </a:p>
        </p:txBody>
      </p:sp>
      <p:sp>
        <p:nvSpPr>
          <p:cNvPr id="13" name="Google Shape;94;g7947b471f8_0_186">
            <a:extLst>
              <a:ext uri="{FF2B5EF4-FFF2-40B4-BE49-F238E27FC236}">
                <a16:creationId xmlns:a16="http://schemas.microsoft.com/office/drawing/2014/main" id="{239C00BD-CFB6-E441-BB84-A116A8E3871A}"/>
              </a:ext>
            </a:extLst>
          </p:cNvPr>
          <p:cNvSpPr txBox="1"/>
          <p:nvPr/>
        </p:nvSpPr>
        <p:spPr>
          <a:xfrm>
            <a:off x="1010498" y="4159502"/>
            <a:ext cx="8544982"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a:solidFill>
                  <a:schemeClr val="accent1"/>
                </a:solidFill>
                <a:latin typeface="+mj-lt"/>
                <a:sym typeface="Century Gothic"/>
              </a:rPr>
              <a:t>Gravity, electrostatic force, magnetism.</a:t>
            </a:r>
            <a:endParaRPr>
              <a:solidFill>
                <a:schemeClr val="accent1"/>
              </a:solidFill>
              <a:latin typeface="Georgia" panose="02040502050405020303" pitchFamily="18" charset="0"/>
            </a:endParaRPr>
          </a:p>
        </p:txBody>
      </p:sp>
      <p:sp>
        <p:nvSpPr>
          <p:cNvPr id="14" name="Google Shape;94;g7947b471f8_0_186">
            <a:extLst>
              <a:ext uri="{FF2B5EF4-FFF2-40B4-BE49-F238E27FC236}">
                <a16:creationId xmlns:a16="http://schemas.microsoft.com/office/drawing/2014/main" id="{803889F3-FE6A-8D45-A53A-AB6A67C082E7}"/>
              </a:ext>
            </a:extLst>
          </p:cNvPr>
          <p:cNvSpPr txBox="1"/>
          <p:nvPr/>
        </p:nvSpPr>
        <p:spPr>
          <a:xfrm>
            <a:off x="1010498" y="5544376"/>
            <a:ext cx="8544982"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a:solidFill>
                  <a:schemeClr val="accent1"/>
                </a:solidFill>
                <a:latin typeface="+mj-lt"/>
                <a:sym typeface="Century Gothic"/>
              </a:rPr>
              <a:t>Resultant force = 0 N</a:t>
            </a:r>
            <a:endParaRPr>
              <a:solidFill>
                <a:schemeClr val="accent1"/>
              </a:solidFill>
              <a:latin typeface="Georgia" panose="02040502050405020303"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135297"/>
            <a:ext cx="10620000" cy="720000"/>
          </a:xfrm>
        </p:spPr>
        <p:txBody>
          <a:bodyPr/>
          <a:lstStyle/>
          <a:p>
            <a:r>
              <a:rPr lang="en-US" dirty="0">
                <a:latin typeface="Century Gothic" panose="020B0502020202020204" pitchFamily="34" charset="0"/>
              </a:rPr>
              <a:t>Can you explain the difference between these two words?</a:t>
            </a:r>
          </a:p>
        </p:txBody>
      </p:sp>
      <p:sp>
        <p:nvSpPr>
          <p:cNvPr id="5" name="TextBox 4">
            <a:extLst>
              <a:ext uri="{FF2B5EF4-FFF2-40B4-BE49-F238E27FC236}">
                <a16:creationId xmlns:a16="http://schemas.microsoft.com/office/drawing/2014/main" id="{EE23E189-4F40-E84E-BF13-3786EF9E30C0}"/>
              </a:ext>
            </a:extLst>
          </p:cNvPr>
          <p:cNvSpPr txBox="1"/>
          <p:nvPr/>
        </p:nvSpPr>
        <p:spPr>
          <a:xfrm>
            <a:off x="3149780" y="1420368"/>
            <a:ext cx="3754208" cy="1323439"/>
          </a:xfrm>
          <a:prstGeom prst="rect">
            <a:avLst/>
          </a:prstGeom>
          <a:noFill/>
          <a:ln>
            <a:noFill/>
          </a:ln>
        </p:spPr>
        <p:txBody>
          <a:bodyPr wrap="square" rtlCol="0">
            <a:spAutoFit/>
          </a:bodyPr>
          <a:lstStyle/>
          <a:p>
            <a:r>
              <a:rPr lang="en-US" sz="8000">
                <a:latin typeface="Century Gothic" panose="020B0502020202020204" pitchFamily="34" charset="0"/>
              </a:rPr>
              <a:t>Mass</a:t>
            </a:r>
          </a:p>
        </p:txBody>
      </p:sp>
      <p:sp>
        <p:nvSpPr>
          <p:cNvPr id="8" name="TextBox 7">
            <a:extLst>
              <a:ext uri="{FF2B5EF4-FFF2-40B4-BE49-F238E27FC236}">
                <a16:creationId xmlns:a16="http://schemas.microsoft.com/office/drawing/2014/main" id="{204CC7AE-6FFE-1B49-9E2F-3E2DACB5DE9E}"/>
              </a:ext>
            </a:extLst>
          </p:cNvPr>
          <p:cNvSpPr txBox="1"/>
          <p:nvPr/>
        </p:nvSpPr>
        <p:spPr>
          <a:xfrm>
            <a:off x="3048534" y="3946687"/>
            <a:ext cx="3754208" cy="1323439"/>
          </a:xfrm>
          <a:prstGeom prst="rect">
            <a:avLst/>
          </a:prstGeom>
          <a:noFill/>
          <a:ln>
            <a:noFill/>
          </a:ln>
        </p:spPr>
        <p:txBody>
          <a:bodyPr wrap="square" rtlCol="0">
            <a:spAutoFit/>
          </a:bodyPr>
          <a:lstStyle/>
          <a:p>
            <a:r>
              <a:rPr lang="en-US" sz="8000">
                <a:latin typeface="Century Gothic" panose="020B0502020202020204" pitchFamily="34" charset="0"/>
              </a:rPr>
              <a:t>Weight</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252930" y="1721348"/>
            <a:ext cx="4810805" cy="3415304"/>
          </a:xfrm>
          <a:prstGeom prst="rect">
            <a:avLst/>
          </a:prstGeom>
        </p:spPr>
      </p:pic>
      <p:sp>
        <p:nvSpPr>
          <p:cNvPr id="3" name="TextBox 2">
            <a:extLst>
              <a:ext uri="{FF2B5EF4-FFF2-40B4-BE49-F238E27FC236}">
                <a16:creationId xmlns:a16="http://schemas.microsoft.com/office/drawing/2014/main" id="{0C0CA973-259A-DA47-8968-89BB97546337}"/>
              </a:ext>
            </a:extLst>
          </p:cNvPr>
          <p:cNvSpPr txBox="1"/>
          <p:nvPr/>
        </p:nvSpPr>
        <p:spPr>
          <a:xfrm>
            <a:off x="8183105" y="1721348"/>
            <a:ext cx="2820692" cy="2862322"/>
          </a:xfrm>
          <a:prstGeom prst="rect">
            <a:avLst/>
          </a:prstGeom>
          <a:noFill/>
        </p:spPr>
        <p:txBody>
          <a:bodyPr wrap="square" rtlCol="0">
            <a:spAutoFit/>
          </a:bodyPr>
          <a:lstStyle/>
          <a:p>
            <a:r>
              <a:rPr lang="en-GB" i="1"/>
              <a:t>What is the definition of each?</a:t>
            </a:r>
          </a:p>
          <a:p>
            <a:endParaRPr lang="en-GB" i="1"/>
          </a:p>
          <a:p>
            <a:r>
              <a:rPr lang="en-GB" i="1"/>
              <a:t>What are the units?</a:t>
            </a:r>
          </a:p>
          <a:p>
            <a:endParaRPr lang="en-GB" i="1"/>
          </a:p>
          <a:p>
            <a:r>
              <a:rPr lang="en-GB" i="1"/>
              <a:t>Which would change if you went to the Moon?</a:t>
            </a:r>
          </a:p>
          <a:p>
            <a:endParaRPr lang="en-GB" i="1"/>
          </a:p>
          <a:p>
            <a:r>
              <a:rPr lang="en-GB" i="1"/>
              <a:t>How can you use one to calculate the other?</a:t>
            </a:r>
          </a:p>
        </p:txBody>
      </p:sp>
    </p:spTree>
    <p:extLst>
      <p:ext uri="{BB962C8B-B14F-4D97-AF65-F5344CB8AC3E}">
        <p14:creationId xmlns:p14="http://schemas.microsoft.com/office/powerpoint/2010/main" val="1909144020"/>
      </p:ext>
    </p:extLst>
  </p:cSld>
  <p:clrMapOvr>
    <a:masterClrMapping/>
  </p:clrMapOvr>
</p:sld>
</file>

<file path=ppt/theme/theme1.xml><?xml version="1.0" encoding="utf-8"?>
<a:theme xmlns:a="http://schemas.openxmlformats.org/drawingml/2006/main" name="Physics P2.1">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hysics P2.1" id="{16AC4909-09FD-A540-B1B8-814F3BA45894}" vid="{ECB23F9E-87C7-6443-B7DB-4E5645259C14}"/>
    </a:ext>
  </a:extLst>
</a:theme>
</file>

<file path=ppt/theme/theme2.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D2D3CD0-3C95-4FB3-93C2-63798D05FED7}">
  <ds:schemaRefs>
    <ds:schemaRef ds:uri="http://schemas.microsoft.com/office/2006/metadata/properties"/>
    <ds:schemaRef ds:uri="http://schemas.microsoft.com/office/2006/documentManagement/types"/>
    <ds:schemaRef ds:uri="9dd66dd2-dc2f-4e10-8286-f1da66314693"/>
    <ds:schemaRef ds:uri="http://purl.org/dc/terms/"/>
    <ds:schemaRef ds:uri="http://purl.org/dc/elements/1.1/"/>
    <ds:schemaRef ds:uri="e7f29ac3-c74a-46a7-9e80-ec6458dc319f"/>
    <ds:schemaRef ds:uri="http://purl.org/dc/dcmitype/"/>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3.xml><?xml version="1.0" encoding="utf-8"?>
<ds:datastoreItem xmlns:ds="http://schemas.openxmlformats.org/officeDocument/2006/customXml" ds:itemID="{24DB0D36-4BDF-4DBD-B457-FCC10B5DF2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Physics P2.1</Template>
  <TotalTime>49</TotalTime>
  <Words>2600</Words>
  <Application>Microsoft Macintosh PowerPoint</Application>
  <PresentationFormat>Widescreen</PresentationFormat>
  <Paragraphs>290</Paragraphs>
  <Slides>19</Slides>
  <Notes>10</Notes>
  <HiddenSlides>9</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19</vt:i4>
      </vt:variant>
    </vt:vector>
  </HeadingPairs>
  <TitlesOfParts>
    <vt:vector size="26" baseType="lpstr">
      <vt:lpstr>Century Gothic</vt:lpstr>
      <vt:lpstr>Georgia</vt:lpstr>
      <vt:lpstr>Calibri</vt:lpstr>
      <vt:lpstr>Wingdings</vt:lpstr>
      <vt:lpstr>Arial</vt:lpstr>
      <vt:lpstr>Physics P2.1</vt:lpstr>
      <vt:lpstr>1_B2.2.11 Feedback lesson</vt:lpstr>
      <vt:lpstr>Making this resource work for you</vt:lpstr>
      <vt:lpstr>Prior Knowledge Review</vt:lpstr>
      <vt:lpstr>P3.1.1</vt:lpstr>
      <vt:lpstr>PowerPoint Presentation</vt:lpstr>
      <vt:lpstr>The Big Idea: Forces Predict Motion</vt:lpstr>
      <vt:lpstr>This is the fix-it portion of the lesson</vt:lpstr>
      <vt:lpstr>Forces and Motion Review</vt:lpstr>
      <vt:lpstr>Quick Quiz:</vt:lpstr>
      <vt:lpstr>Can you explain the difference between these two words?</vt:lpstr>
      <vt:lpstr>Forces and Motion Review</vt:lpstr>
      <vt:lpstr>Answers</vt:lpstr>
      <vt:lpstr>Answers</vt:lpstr>
      <vt:lpstr>Answers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2024-12-13T10:25:56Z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74353700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ies>
</file>